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Default Extension="bin" ContentType="application/vnd.openxmlformats-officedocument.presentationml.printerSettings"/>
  <Override PartName="/ppt/slideLayouts/slideLayout20.xml" ContentType="application/vnd.openxmlformats-officedocument.presentationml.slideLayout+xml"/>
  <Override PartName="/ppt/slideLayouts/slideLayout17.xml" ContentType="application/vnd.openxmlformats-officedocument.presentationml.slideLayout+xml"/>
  <Override PartName="/ppt/slideLayouts/slideLayout36.xml" ContentType="application/vnd.openxmlformats-officedocument.presentationml.slideLayout+xml"/>
  <Override PartName="/ppt/notesSlides/notesSlide13.xml" ContentType="application/vnd.openxmlformats-officedocument.presentationml.notesSlide+xml"/>
  <Override PartName="/ppt/notesSlides/notesSlide29.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commentAuthors.xml" ContentType="application/vnd.openxmlformats-officedocument.presentationml.commentAuthors+xml"/>
  <Override PartName="/ppt/slides/slide3.xml" ContentType="application/vnd.openxmlformats-officedocument.presentationml.slide+xml"/>
  <Override PartName="/ppt/slideLayouts/slideLayout1.xml" ContentType="application/vnd.openxmlformats-officedocument.presentationml.slideLayout+xml"/>
  <Override PartName="/ppt/slides/slide23.xml" ContentType="application/vnd.openxmlformats-officedocument.presentationml.slide+xml"/>
  <Override PartName="/ppt/theme/theme1.xml" ContentType="application/vnd.openxmlformats-officedocument.theme+xml"/>
  <Override PartName="/ppt/slideLayouts/slideLayout24.xml" ContentType="application/vnd.openxmlformats-officedocument.presentationml.slideLayout+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theme/theme5.xml" ContentType="application/vnd.openxmlformats-officedocument.theme+xml"/>
  <Override PartName="/ppt/slides/slide11.xml" ContentType="application/vnd.openxmlformats-officedocument.presentationml.slide+xml"/>
  <Override PartName="/ppt/slideLayouts/slideLayout28.xml" ContentType="application/vnd.openxmlformats-officedocument.presentationml.slideLayout+xml"/>
  <Override PartName="/ppt/slideMasters/slideMaster3.xml" ContentType="application/vnd.openxmlformats-officedocument.presentationml.slideMaster+xml"/>
  <Override PartName="/ppt/notesSlides/notesSlide8.xml" ContentType="application/vnd.openxmlformats-officedocument.presentationml.notesSlide+xml"/>
  <Override PartName="/ppt/slideLayouts/slideLayout14.xml" ContentType="application/vnd.openxmlformats-officedocument.presentationml.slideLayout+xml"/>
  <Override PartName="/ppt/slideLayouts/slideLayout33.xml" ContentType="application/vnd.openxmlformats-officedocument.presentationml.slideLayout+xml"/>
  <Override PartName="/ppt/notesSlides/notesSlide26.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15.xml" ContentType="application/vnd.openxmlformats-officedocument.presentationml.slide+xml"/>
  <Override PartName="/ppt/slides/slide20.xml" ContentType="application/vnd.openxmlformats-officedocument.presentationml.slide+xml"/>
  <Override PartName="/ppt/slideLayouts/slideLayout21.xml" ContentType="application/vnd.openxmlformats-officedocument.presentationml.slideLayout+xml"/>
  <Override PartName="/ppt/slideLayouts/slideLayout18.xml" ContentType="application/vnd.openxmlformats-officedocument.presentationml.slideLayout+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slides/slide24.xml" ContentType="application/vnd.openxmlformats-officedocument.presentationml.slide+xml"/>
  <Override PartName="/ppt/theme/theme2.xml" ContentType="application/vnd.openxmlformats-officedocument.theme+xml"/>
  <Override PartName="/ppt/slideLayouts/slideLayout25.xml" ContentType="application/vnd.openxmlformats-officedocument.presentationml.slideLayout+xml"/>
  <Override PartName="/ppt/handoutMasters/handoutMaster1.xml" ContentType="application/vnd.openxmlformats-officedocument.presentationml.handoutMaster+xml"/>
  <Override PartName="/ppt/slideLayouts/slideLayout11.xml" ContentType="application/vnd.openxmlformats-officedocument.presentationml.slideLayout+xml"/>
  <Override PartName="/ppt/slideLayouts/slideLayout30.xml" ContentType="application/vnd.openxmlformats-officedocument.presentationml.slideLayout+xml"/>
  <Override PartName="/ppt/notesSlides/notesSlide18.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notesSlides/notesSlide23.xml" ContentType="application/vnd.openxmlformats-officedocument.presentationml.notesSlide+xml"/>
  <Override PartName="/ppt/slides/slide8.xml" ContentType="application/vnd.openxmlformats-officedocument.presentationml.slide+xml"/>
  <Override PartName="/ppt/slides/slide12.xml" ContentType="application/vnd.openxmlformats-officedocument.presentationml.slide+xml"/>
  <Override PartName="/ppt/slideLayouts/slideLayout6.xml" ContentType="application/vnd.openxmlformats-officedocument.presentationml.slideLayout+xml"/>
  <Override PartName="/ppt/slides/slide28.xml" ContentType="application/vnd.openxmlformats-officedocument.presentationml.slide+xml"/>
  <Override PartName="/ppt/slides/slide31.xml" ContentType="application/vnd.openxmlformats-officedocument.presentationml.slide+xml"/>
  <Override PartName="/ppt/slideLayouts/slideLayout29.xml" ContentType="application/vnd.openxmlformats-officedocument.presentationml.slideLayout+xml"/>
  <Override PartName="/ppt/notesSlides/notesSlide9.xml" ContentType="application/vnd.openxmlformats-officedocument.presentationml.notesSlide+xml"/>
  <Override PartName="/ppt/slideLayouts/slideLayout15.xml" ContentType="application/vnd.openxmlformats-officedocument.presentationml.slideLayout+xml"/>
  <Override PartName="/ppt/slideLayouts/slideLayout34.xml" ContentType="application/vnd.openxmlformats-officedocument.presentationml.slideLayout+xml"/>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slides/slide16.xml" ContentType="application/vnd.openxmlformats-officedocument.presentationml.slide+xml"/>
  <Override PartName="/ppt/slides/slide35.xml" ContentType="application/vnd.openxmlformats-officedocument.presentationml.slide+xml"/>
  <Override PartName="/ppt/slides/slide1.xml" ContentType="application/vnd.openxmlformats-officedocument.presentationml.slide+xml"/>
  <Override PartName="/ppt/slides/slide21.xml" ContentType="application/vnd.openxmlformats-officedocument.presentationml.slide+xml"/>
  <Override PartName="/ppt/slideLayouts/slideLayout22.xml" ContentType="application/vnd.openxmlformats-officedocument.presentationml.slideLayout+xml"/>
  <Override PartName="/ppt/slideLayouts/slideLayout19.xml" ContentType="application/vnd.openxmlformats-officedocument.presentationml.slideLayout+xml"/>
  <Override PartName="/ppt/notesSlides/notesSlide15.xml" ContentType="application/vnd.openxmlformats-officedocument.presentationml.notesSlide+xml"/>
  <Override PartName="/ppt/notesSlides/notesSlide4.xml" ContentType="application/vnd.openxmlformats-officedocument.presentationml.notes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theme/theme3.xml" ContentType="application/vnd.openxmlformats-officedocument.theme+xml"/>
  <Override PartName="/ppt/slideLayouts/slideLayout26.xml" ContentType="application/vnd.openxmlformats-officedocument.presentationml.slideLayout+xml"/>
  <Override PartName="/ppt/slideLayouts/slideLayout12.xml" ContentType="application/vnd.openxmlformats-officedocument.presentationml.slideLayout+xml"/>
  <Override PartName="/ppt/slideLayouts/slideLayout31.xml" ContentType="application/vnd.openxmlformats-officedocument.presentationml.slideLayout+xml"/>
  <Override PartName="/ppt/notesSlides/notesSlide19.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Layouts/slideLayout7.xml" ContentType="application/vnd.openxmlformats-officedocument.presentationml.slideLayout+xml"/>
  <Override PartName="/ppt/notesSlides/notesSlide10.xml" ContentType="application/vnd.openxmlformats-officedocument.presentationml.notesSlide+xml"/>
  <Override PartName="/ppt/slides/slide32.xml" ContentType="application/vnd.openxmlformats-officedocument.presentationml.slide+xml"/>
  <Override PartName="/ppt/slides/slide29.xml" ContentType="application/vnd.openxmlformats-officedocument.presentationml.slide+xml"/>
  <Override PartName="/docProps/app.xml" ContentType="application/vnd.openxmlformats-officedocument.extended-properties+xml"/>
  <Override PartName="/ppt/viewProps.xml" ContentType="application/vnd.openxmlformats-officedocument.presentationml.viewProps+xml"/>
  <Override PartName="/ppt/slideLayouts/slideLayout16.xml" ContentType="application/vnd.openxmlformats-officedocument.presentationml.slideLayout+xml"/>
  <Override PartName="/ppt/slideLayouts/slideLayout35.xml" ContentType="application/vnd.openxmlformats-officedocument.presentationml.slideLayout+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presentation.xml" ContentType="application/vnd.openxmlformats-officedocument.presentationml.presentation.main+xml"/>
  <Override PartName="/ppt/slides/slide2.xml" ContentType="application/vnd.openxmlformats-officedocument.presentationml.slide+xml"/>
  <Override PartName="/ppt/slides/slide22.xml" ContentType="application/vnd.openxmlformats-officedocument.presentationml.slide+xml"/>
  <Override PartName="/ppt/slideLayouts/slideLayout23.xml" ContentType="application/vnd.openxmlformats-officedocument.presentationml.slideLayout+xml"/>
  <Override PartName="/ppt/notesSlides/notesSlide16.xml" ContentType="application/vnd.openxmlformats-officedocument.presentationml.notesSlide+xml"/>
  <Override PartName="/ppt/notesSlides/notesSlide5.xml" ContentType="application/vnd.openxmlformats-officedocument.presentationml.notesSlide+xml"/>
  <Override PartName="/ppt/notesSlides/notesSlide21.xml" ContentType="application/vnd.openxmlformats-officedocument.presentationml.notesSlide+xml"/>
  <Override PartName="/ppt/slides/slide6.xml" ContentType="application/vnd.openxmlformats-officedocument.presentationml.slide+xml"/>
  <Override PartName="/ppt/slideMasters/slideMaster2.xml" ContentType="application/vnd.openxmlformats-officedocument.presentationml.slideMaster+xml"/>
  <Override PartName="/ppt/slideLayouts/slideLayout4.xml" ContentType="application/vnd.openxmlformats-officedocument.presentationml.slideLayout+xml"/>
  <Override PartName="/ppt/slides/slide26.xml" ContentType="application/vnd.openxmlformats-officedocument.presentationml.slide+xml"/>
  <Override PartName="/ppt/theme/theme4.xml" ContentType="application/vnd.openxmlformats-officedocument.theme+xml"/>
  <Override PartName="/ppt/slides/slide10.xml" ContentType="application/vnd.openxmlformats-officedocument.presentationml.slide+xml"/>
  <Override PartName="/ppt/slideLayouts/slideLayout27.xml" ContentType="application/vnd.openxmlformats-officedocument.presentationml.slideLayout+xml"/>
  <Override PartName="/ppt/slideLayouts/slideLayout13.xml" ContentType="application/vnd.openxmlformats-officedocument.presentationml.slideLayout+xml"/>
  <Override PartName="/ppt/slideLayouts/slideLayout32.xml" ContentType="application/vnd.openxmlformats-officedocument.presentationml.slideLayout+xml"/>
  <Default Extension="png" ContentType="image/png"/>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 id="2147483675" r:id="rId2"/>
    <p:sldMasterId id="2147483662" r:id="rId3"/>
  </p:sldMasterIdLst>
  <p:notesMasterIdLst>
    <p:notesMasterId r:id="rId42"/>
  </p:notesMasterIdLst>
  <p:handoutMasterIdLst>
    <p:handoutMasterId r:id="rId43"/>
  </p:handoutMasterIdLst>
  <p:sldIdLst>
    <p:sldId id="671" r:id="rId4"/>
    <p:sldId id="421" r:id="rId5"/>
    <p:sldId id="641" r:id="rId6"/>
    <p:sldId id="576" r:id="rId7"/>
    <p:sldId id="619" r:id="rId8"/>
    <p:sldId id="620" r:id="rId9"/>
    <p:sldId id="621" r:id="rId10"/>
    <p:sldId id="622" r:id="rId11"/>
    <p:sldId id="623" r:id="rId12"/>
    <p:sldId id="640" r:id="rId13"/>
    <p:sldId id="624" r:id="rId14"/>
    <p:sldId id="625" r:id="rId15"/>
    <p:sldId id="642" r:id="rId16"/>
    <p:sldId id="643" r:id="rId17"/>
    <p:sldId id="644" r:id="rId18"/>
    <p:sldId id="577" r:id="rId19"/>
    <p:sldId id="616" r:id="rId20"/>
    <p:sldId id="617" r:id="rId21"/>
    <p:sldId id="626" r:id="rId22"/>
    <p:sldId id="645" r:id="rId23"/>
    <p:sldId id="646" r:id="rId24"/>
    <p:sldId id="628" r:id="rId25"/>
    <p:sldId id="669" r:id="rId26"/>
    <p:sldId id="657" r:id="rId27"/>
    <p:sldId id="670" r:id="rId28"/>
    <p:sldId id="648" r:id="rId29"/>
    <p:sldId id="649" r:id="rId30"/>
    <p:sldId id="651" r:id="rId31"/>
    <p:sldId id="654" r:id="rId32"/>
    <p:sldId id="655" r:id="rId33"/>
    <p:sldId id="656" r:id="rId34"/>
    <p:sldId id="531" r:id="rId35"/>
    <p:sldId id="664" r:id="rId36"/>
    <p:sldId id="662" r:id="rId37"/>
    <p:sldId id="663" r:id="rId38"/>
    <p:sldId id="665" r:id="rId39"/>
    <p:sldId id="661" r:id="rId40"/>
    <p:sldId id="638" r:id="rId4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Owner" initials="" lastIdx="2"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2" clrMode="gray"/>
  <p:clrMru>
    <a:srgbClr val="D5E1F0"/>
    <a:srgbClr val="EEF1F6"/>
    <a:srgbClr val="922A76"/>
    <a:srgbClr val="BB8AAD"/>
    <a:srgbClr val="76075D"/>
    <a:srgbClr val="009900"/>
    <a:srgbClr val="01865C"/>
    <a:srgbClr val="1A699B"/>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horzBarState="maximized">
    <p:restoredLeft sz="18535" autoAdjust="0"/>
    <p:restoredTop sz="84211" autoAdjust="0"/>
  </p:normalViewPr>
  <p:slideViewPr>
    <p:cSldViewPr snapToGrid="0">
      <p:cViewPr>
        <p:scale>
          <a:sx n="100" d="100"/>
          <a:sy n="100" d="100"/>
        </p:scale>
        <p:origin x="-856" y="-576"/>
      </p:cViewPr>
      <p:guideLst>
        <p:guide orient="horz" pos="2848"/>
        <p:guide pos="4673"/>
      </p:guideLst>
    </p:cSldViewPr>
  </p:slideViewPr>
  <p:outlineViewPr>
    <p:cViewPr>
      <p:scale>
        <a:sx n="33" d="100"/>
        <a:sy n="33" d="100"/>
      </p:scale>
      <p:origin x="0" y="3016"/>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92" d="100"/>
          <a:sy n="92" d="100"/>
        </p:scale>
        <p:origin x="-2656" y="-12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printerSettings" Target="printerSettings/printerSettings1.bin"/><Relationship Id="rId4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DD2A8B00-3C1A-4F7E-865D-9363F593E938}" type="datetimeFigureOut">
              <a:rPr lang="en-US"/>
              <a:pPr>
                <a:defRPr/>
              </a:pPr>
              <a:t>7/15/12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16EF7C76-9A39-482F-AF57-E9C7D8078303}"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299A8ED6-4A83-4605-84C5-BDE754E3409C}" type="datetimeFigureOut">
              <a:rPr lang="en-US"/>
              <a:pPr>
                <a:defRPr/>
              </a:pPr>
              <a:t>7/15/12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D188638F-26DD-4A1E-9147-16D60B70111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3" name="Rectangle 2"/>
          <p:cNvSpPr txBox="1">
            <a:spLocks noGrp="1" noChangeArrowheads="1"/>
          </p:cNvSpPr>
          <p:nvPr/>
        </p:nvSpPr>
        <p:spPr bwMode="auto">
          <a:xfrm>
            <a:off x="0" y="0"/>
            <a:ext cx="2971800" cy="457200"/>
          </a:xfrm>
          <a:prstGeom prst="rect">
            <a:avLst/>
          </a:prstGeom>
          <a:noFill/>
          <a:ln w="9525">
            <a:noFill/>
            <a:miter lim="800000"/>
            <a:headEnd/>
            <a:tailEnd/>
          </a:ln>
        </p:spPr>
        <p:txBody>
          <a:bodyPr lIns="91451" tIns="45726" rIns="91451" bIns="45726"/>
          <a:lstStyle/>
          <a:p>
            <a:r>
              <a:rPr lang="en-US" sz="1200">
                <a:latin typeface="Calibri" pitchFamily="34" charset="0"/>
              </a:rPr>
              <a:t>Evaluation from a Self-organizing Versus Predictive Systems Perspective: Examples from the Field </a:t>
            </a:r>
          </a:p>
        </p:txBody>
      </p:sp>
      <p:sp>
        <p:nvSpPr>
          <p:cNvPr id="44034"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lIns="91451" tIns="45726" rIns="91451" bIns="45726"/>
          <a:lstStyle/>
          <a:p>
            <a:pPr algn="r"/>
            <a:fld id="{1D15A756-B8F9-447D-8E81-EED08E280696}" type="datetime1">
              <a:rPr lang="en-US" sz="1200">
                <a:latin typeface="Calibri" pitchFamily="34" charset="0"/>
              </a:rPr>
              <a:pPr algn="r"/>
              <a:t>7/15/12</a:t>
            </a:fld>
            <a:endParaRPr lang="en-US" sz="1200">
              <a:latin typeface="Calibri" pitchFamily="34" charset="0"/>
            </a:endParaRPr>
          </a:p>
        </p:txBody>
      </p:sp>
      <p:sp>
        <p:nvSpPr>
          <p:cNvPr id="44035" name="Rectangle 6"/>
          <p:cNvSpPr txBox="1">
            <a:spLocks noGrp="1" noChangeArrowheads="1"/>
          </p:cNvSpPr>
          <p:nvPr/>
        </p:nvSpPr>
        <p:spPr bwMode="auto">
          <a:xfrm>
            <a:off x="0" y="8685213"/>
            <a:ext cx="2971800" cy="457200"/>
          </a:xfrm>
          <a:prstGeom prst="rect">
            <a:avLst/>
          </a:prstGeom>
          <a:noFill/>
          <a:ln w="9525">
            <a:noFill/>
            <a:miter lim="800000"/>
            <a:headEnd/>
            <a:tailEnd/>
          </a:ln>
        </p:spPr>
        <p:txBody>
          <a:bodyPr lIns="91451" tIns="45726" rIns="91451" bIns="45726" anchor="b"/>
          <a:lstStyle/>
          <a:p>
            <a:r>
              <a:rPr lang="en-US" sz="1200">
                <a:latin typeface="Calibri" pitchFamily="34" charset="0"/>
              </a:rPr>
              <a:t>AE.07.SOvsPSPrsntn.10-24.ppt</a:t>
            </a:r>
          </a:p>
        </p:txBody>
      </p:sp>
      <p:sp>
        <p:nvSpPr>
          <p:cNvPr id="4403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51" tIns="45726" rIns="91451" bIns="45726" anchor="b"/>
          <a:lstStyle/>
          <a:p>
            <a:pPr algn="r"/>
            <a:fld id="{8D16ED75-FF33-4F86-B2C6-6B68677548D7}" type="slidenum">
              <a:rPr lang="en-US" sz="1200">
                <a:latin typeface="Calibri" pitchFamily="34" charset="0"/>
              </a:rPr>
              <a:pPr algn="r"/>
              <a:t>1</a:t>
            </a:fld>
            <a:endParaRPr lang="en-US" sz="1200">
              <a:latin typeface="Calibri" pitchFamily="34" charset="0"/>
            </a:endParaRPr>
          </a:p>
        </p:txBody>
      </p:sp>
      <p:sp>
        <p:nvSpPr>
          <p:cNvPr id="44037"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4403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z="2400" smtClean="0">
              <a:latin typeface="Arial" charset="0"/>
              <a:ea typeface="ＭＳ Ｐゴシック"/>
              <a:cs typeface="ＭＳ Ｐゴシック"/>
            </a:endParaRPr>
          </a:p>
        </p:txBody>
      </p:sp>
      <p:sp>
        <p:nvSpPr>
          <p:cNvPr id="47111" name="Footer Placeholder 7"/>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B. Parsons, InSites (www.insites.org) 4/16/10</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5" name="Rectangle 2"/>
          <p:cNvSpPr txBox="1">
            <a:spLocks noGrp="1" noChangeArrowheads="1"/>
          </p:cNvSpPr>
          <p:nvPr/>
        </p:nvSpPr>
        <p:spPr bwMode="auto">
          <a:xfrm>
            <a:off x="0" y="0"/>
            <a:ext cx="2971800" cy="457200"/>
          </a:xfrm>
          <a:prstGeom prst="rect">
            <a:avLst/>
          </a:prstGeom>
          <a:noFill/>
          <a:ln w="9525">
            <a:noFill/>
            <a:miter lim="800000"/>
            <a:headEnd/>
            <a:tailEnd/>
          </a:ln>
        </p:spPr>
        <p:txBody>
          <a:bodyPr lIns="91451" tIns="45726" rIns="91451" bIns="45726"/>
          <a:lstStyle/>
          <a:p>
            <a:endParaRPr lang="en-US" sz="1200">
              <a:latin typeface="Calibri" pitchFamily="34" charset="0"/>
            </a:endParaRPr>
          </a:p>
        </p:txBody>
      </p:sp>
      <p:sp>
        <p:nvSpPr>
          <p:cNvPr id="62466"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lIns="91451" tIns="45726" rIns="91451" bIns="45726"/>
          <a:lstStyle/>
          <a:p>
            <a:pPr algn="r"/>
            <a:fld id="{9315578C-31A6-4BBB-847E-525C581ED25C}" type="datetime1">
              <a:rPr lang="en-US" sz="1200">
                <a:latin typeface="Calibri" pitchFamily="34" charset="0"/>
              </a:rPr>
              <a:pPr algn="r"/>
              <a:t>7/15/12</a:t>
            </a:fld>
            <a:endParaRPr lang="en-US" sz="1200">
              <a:latin typeface="Calibri" pitchFamily="34" charset="0"/>
            </a:endParaRPr>
          </a:p>
        </p:txBody>
      </p:sp>
      <p:sp>
        <p:nvSpPr>
          <p:cNvPr id="62467" name="Rectangle 6"/>
          <p:cNvSpPr txBox="1">
            <a:spLocks noGrp="1" noChangeArrowheads="1"/>
          </p:cNvSpPr>
          <p:nvPr/>
        </p:nvSpPr>
        <p:spPr bwMode="auto">
          <a:xfrm>
            <a:off x="0" y="8685213"/>
            <a:ext cx="2971800" cy="457200"/>
          </a:xfrm>
          <a:prstGeom prst="rect">
            <a:avLst/>
          </a:prstGeom>
          <a:noFill/>
          <a:ln w="9525">
            <a:noFill/>
            <a:miter lim="800000"/>
            <a:headEnd/>
            <a:tailEnd/>
          </a:ln>
        </p:spPr>
        <p:txBody>
          <a:bodyPr lIns="91451" tIns="45726" rIns="91451" bIns="45726" anchor="b"/>
          <a:lstStyle/>
          <a:p>
            <a:r>
              <a:rPr lang="en-US" sz="1200">
                <a:latin typeface="Calibri" pitchFamily="34" charset="0"/>
              </a:rPr>
              <a:t>AE.07.SOvsPSPrsntn.10-24.ppt</a:t>
            </a:r>
          </a:p>
        </p:txBody>
      </p:sp>
      <p:sp>
        <p:nvSpPr>
          <p:cNvPr id="6246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51" tIns="45726" rIns="91451" bIns="45726" anchor="b"/>
          <a:lstStyle/>
          <a:p>
            <a:pPr algn="r"/>
            <a:fld id="{53274570-DE99-4A8E-A46E-8DF11DB49CB1}" type="slidenum">
              <a:rPr lang="en-US" sz="1200">
                <a:latin typeface="Calibri" pitchFamily="34" charset="0"/>
              </a:rPr>
              <a:pPr algn="r"/>
              <a:t>10</a:t>
            </a:fld>
            <a:endParaRPr lang="en-US" sz="1200">
              <a:latin typeface="Calibri" pitchFamily="34" charset="0"/>
            </a:endParaRPr>
          </a:p>
        </p:txBody>
      </p:sp>
      <p:sp>
        <p:nvSpPr>
          <p:cNvPr id="62469"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62470"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mtClean="0">
              <a:latin typeface="Arial" charset="0"/>
              <a:ea typeface="ＭＳ Ｐゴシック"/>
              <a:cs typeface="ＭＳ Ｐゴシック"/>
            </a:endParaRPr>
          </a:p>
        </p:txBody>
      </p:sp>
      <p:sp>
        <p:nvSpPr>
          <p:cNvPr id="19463" name="Footer Placeholder 7"/>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B. Parsons, InSites (www.insites.org)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7" name="Rectangle 2"/>
          <p:cNvSpPr txBox="1">
            <a:spLocks noGrp="1" noChangeArrowheads="1"/>
          </p:cNvSpPr>
          <p:nvPr/>
        </p:nvSpPr>
        <p:spPr bwMode="auto">
          <a:xfrm>
            <a:off x="0" y="0"/>
            <a:ext cx="2971800" cy="457200"/>
          </a:xfrm>
          <a:prstGeom prst="rect">
            <a:avLst/>
          </a:prstGeom>
          <a:noFill/>
          <a:ln w="9525">
            <a:noFill/>
            <a:miter lim="800000"/>
            <a:headEnd/>
            <a:tailEnd/>
          </a:ln>
        </p:spPr>
        <p:txBody>
          <a:bodyPr lIns="91451" tIns="45726" rIns="91451" bIns="45726"/>
          <a:lstStyle/>
          <a:p>
            <a:r>
              <a:rPr lang="en-US" sz="1200">
                <a:latin typeface="Calibri" pitchFamily="34" charset="0"/>
              </a:rPr>
              <a:t>Evaluation from a Self-organizing Versus Predictive Systems Perspective: Examples from the Field </a:t>
            </a:r>
          </a:p>
        </p:txBody>
      </p:sp>
      <p:sp>
        <p:nvSpPr>
          <p:cNvPr id="65538"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lIns="91451" tIns="45726" rIns="91451" bIns="45726"/>
          <a:lstStyle/>
          <a:p>
            <a:pPr algn="r"/>
            <a:fld id="{0BE9B3D3-CBD0-4322-82D0-9A4B39C9213A}" type="datetime1">
              <a:rPr lang="en-US" sz="1200">
                <a:latin typeface="Calibri" pitchFamily="34" charset="0"/>
              </a:rPr>
              <a:pPr algn="r"/>
              <a:t>7/15/12</a:t>
            </a:fld>
            <a:endParaRPr lang="en-US" sz="1200">
              <a:latin typeface="Calibri" pitchFamily="34" charset="0"/>
            </a:endParaRPr>
          </a:p>
        </p:txBody>
      </p:sp>
      <p:sp>
        <p:nvSpPr>
          <p:cNvPr id="65539" name="Rectangle 6"/>
          <p:cNvSpPr txBox="1">
            <a:spLocks noGrp="1" noChangeArrowheads="1"/>
          </p:cNvSpPr>
          <p:nvPr/>
        </p:nvSpPr>
        <p:spPr bwMode="auto">
          <a:xfrm>
            <a:off x="0" y="8685213"/>
            <a:ext cx="2971800" cy="457200"/>
          </a:xfrm>
          <a:prstGeom prst="rect">
            <a:avLst/>
          </a:prstGeom>
          <a:noFill/>
          <a:ln w="9525">
            <a:noFill/>
            <a:miter lim="800000"/>
            <a:headEnd/>
            <a:tailEnd/>
          </a:ln>
        </p:spPr>
        <p:txBody>
          <a:bodyPr lIns="91451" tIns="45726" rIns="91451" bIns="45726" anchor="b"/>
          <a:lstStyle/>
          <a:p>
            <a:r>
              <a:rPr lang="en-US" sz="1200">
                <a:latin typeface="Calibri" pitchFamily="34" charset="0"/>
              </a:rPr>
              <a:t>AE.07.SOvsPSPrsntn.10-24.ppt</a:t>
            </a:r>
          </a:p>
        </p:txBody>
      </p:sp>
      <p:sp>
        <p:nvSpPr>
          <p:cNvPr id="6554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51" tIns="45726" rIns="91451" bIns="45726" anchor="b"/>
          <a:lstStyle/>
          <a:p>
            <a:pPr algn="r"/>
            <a:fld id="{14B29EB8-F5B0-487A-9090-C213F901C881}" type="slidenum">
              <a:rPr lang="en-US" sz="1200">
                <a:latin typeface="Calibri" pitchFamily="34" charset="0"/>
              </a:rPr>
              <a:pPr algn="r"/>
              <a:t>12</a:t>
            </a:fld>
            <a:endParaRPr lang="en-US" sz="1200">
              <a:latin typeface="Calibri" pitchFamily="34" charset="0"/>
            </a:endParaRPr>
          </a:p>
        </p:txBody>
      </p:sp>
      <p:sp>
        <p:nvSpPr>
          <p:cNvPr id="65541"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65542"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z="2400" smtClean="0">
              <a:latin typeface="Arial" charset="0"/>
              <a:ea typeface="ＭＳ Ｐゴシック"/>
              <a:cs typeface="ＭＳ Ｐゴシック"/>
            </a:endParaRPr>
          </a:p>
        </p:txBody>
      </p:sp>
      <p:sp>
        <p:nvSpPr>
          <p:cNvPr id="49159" name="Footer Placeholder 7"/>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B. Parsons, InSites (www.insites.org)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7"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lIns="91451" tIns="45726" rIns="91451" bIns="45726"/>
          <a:lstStyle/>
          <a:p>
            <a:pPr algn="r"/>
            <a:fld id="{C3401E2C-6CA6-4AE4-81BC-741E2667338E}" type="datetime1">
              <a:rPr lang="en-US" sz="1200">
                <a:latin typeface="Calibri" pitchFamily="34" charset="0"/>
              </a:rPr>
              <a:pPr algn="r"/>
              <a:t>7/15/12</a:t>
            </a:fld>
            <a:endParaRPr lang="en-US" sz="1200">
              <a:latin typeface="Calibri" pitchFamily="34" charset="0"/>
            </a:endParaRPr>
          </a:p>
        </p:txBody>
      </p:sp>
      <p:sp>
        <p:nvSpPr>
          <p:cNvPr id="70658" name="Rectangle 6"/>
          <p:cNvSpPr txBox="1">
            <a:spLocks noGrp="1" noChangeArrowheads="1"/>
          </p:cNvSpPr>
          <p:nvPr/>
        </p:nvSpPr>
        <p:spPr bwMode="auto">
          <a:xfrm>
            <a:off x="0" y="8685213"/>
            <a:ext cx="2971800" cy="457200"/>
          </a:xfrm>
          <a:prstGeom prst="rect">
            <a:avLst/>
          </a:prstGeom>
          <a:noFill/>
          <a:ln w="9525">
            <a:noFill/>
            <a:miter lim="800000"/>
            <a:headEnd/>
            <a:tailEnd/>
          </a:ln>
        </p:spPr>
        <p:txBody>
          <a:bodyPr lIns="91451" tIns="45726" rIns="91451" bIns="45726" anchor="b"/>
          <a:lstStyle/>
          <a:p>
            <a:r>
              <a:rPr lang="en-US" sz="1200">
                <a:latin typeface="Calibri" pitchFamily="34" charset="0"/>
              </a:rPr>
              <a:t>AE.07.SOvsPSPrsntn.10-24.ppt</a:t>
            </a:r>
          </a:p>
        </p:txBody>
      </p:sp>
      <p:sp>
        <p:nvSpPr>
          <p:cNvPr id="7065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51" tIns="45726" rIns="91451" bIns="45726" anchor="b"/>
          <a:lstStyle/>
          <a:p>
            <a:pPr algn="r"/>
            <a:fld id="{DC6C1CE3-3AEA-4219-B4F0-7496EA7F0E54}" type="slidenum">
              <a:rPr lang="en-US" sz="1200">
                <a:latin typeface="Calibri" pitchFamily="34" charset="0"/>
              </a:rPr>
              <a:pPr algn="r"/>
              <a:t>16</a:t>
            </a:fld>
            <a:endParaRPr lang="en-US" sz="1200">
              <a:latin typeface="Calibri" pitchFamily="34" charset="0"/>
            </a:endParaRPr>
          </a:p>
        </p:txBody>
      </p:sp>
      <p:sp>
        <p:nvSpPr>
          <p:cNvPr id="70660"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7066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z="2400" smtClean="0">
              <a:latin typeface="Arial" charset="0"/>
              <a:ea typeface="ＭＳ Ｐゴシック"/>
              <a:cs typeface="ＭＳ Ｐゴシック"/>
            </a:endParaRPr>
          </a:p>
        </p:txBody>
      </p:sp>
      <p:sp>
        <p:nvSpPr>
          <p:cNvPr id="19463" name="Footer Placeholder 7"/>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B. Parsons, InSites (www.insites.org)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5"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lIns="91451" tIns="45726" rIns="91451" bIns="45726"/>
          <a:lstStyle/>
          <a:p>
            <a:pPr algn="r"/>
            <a:fld id="{CFF3EB23-C2E2-4E91-AA05-EC3DA4BFE621}" type="datetime1">
              <a:rPr lang="en-US" sz="1200">
                <a:latin typeface="Calibri" pitchFamily="34" charset="0"/>
              </a:rPr>
              <a:pPr algn="r"/>
              <a:t>7/15/12</a:t>
            </a:fld>
            <a:endParaRPr lang="en-US" sz="1200">
              <a:latin typeface="Calibri" pitchFamily="34" charset="0"/>
            </a:endParaRPr>
          </a:p>
        </p:txBody>
      </p:sp>
      <p:sp>
        <p:nvSpPr>
          <p:cNvPr id="72706" name="Rectangle 6"/>
          <p:cNvSpPr txBox="1">
            <a:spLocks noGrp="1" noChangeArrowheads="1"/>
          </p:cNvSpPr>
          <p:nvPr/>
        </p:nvSpPr>
        <p:spPr bwMode="auto">
          <a:xfrm>
            <a:off x="0" y="8685213"/>
            <a:ext cx="2971800" cy="457200"/>
          </a:xfrm>
          <a:prstGeom prst="rect">
            <a:avLst/>
          </a:prstGeom>
          <a:noFill/>
          <a:ln w="9525">
            <a:noFill/>
            <a:miter lim="800000"/>
            <a:headEnd/>
            <a:tailEnd/>
          </a:ln>
        </p:spPr>
        <p:txBody>
          <a:bodyPr lIns="91451" tIns="45726" rIns="91451" bIns="45726" anchor="b"/>
          <a:lstStyle/>
          <a:p>
            <a:r>
              <a:rPr lang="en-US" sz="1200">
                <a:latin typeface="Calibri" pitchFamily="34" charset="0"/>
              </a:rPr>
              <a:t>AE.07.SOvsPSPrsntn.10-24.ppt</a:t>
            </a:r>
          </a:p>
        </p:txBody>
      </p:sp>
      <p:sp>
        <p:nvSpPr>
          <p:cNvPr id="7270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51" tIns="45726" rIns="91451" bIns="45726" anchor="b"/>
          <a:lstStyle/>
          <a:p>
            <a:pPr algn="r"/>
            <a:fld id="{034A6AB6-05C6-49D0-B898-AC2CF904C5D1}" type="slidenum">
              <a:rPr lang="en-US" sz="1200">
                <a:latin typeface="Calibri" pitchFamily="34" charset="0"/>
              </a:rPr>
              <a:pPr algn="r"/>
              <a:t>17</a:t>
            </a:fld>
            <a:endParaRPr lang="en-US" sz="1200">
              <a:latin typeface="Calibri" pitchFamily="34" charset="0"/>
            </a:endParaRPr>
          </a:p>
        </p:txBody>
      </p:sp>
      <p:sp>
        <p:nvSpPr>
          <p:cNvPr id="72708"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7270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z="2400" smtClean="0">
              <a:latin typeface="Arial" charset="0"/>
              <a:ea typeface="ＭＳ Ｐゴシック"/>
              <a:cs typeface="ＭＳ Ｐゴシック"/>
            </a:endParaRPr>
          </a:p>
        </p:txBody>
      </p:sp>
      <p:sp>
        <p:nvSpPr>
          <p:cNvPr id="19463" name="Footer Placeholder 7"/>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B. Parsons, InSites (www.insites.org)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3"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lIns="91451" tIns="45726" rIns="91451" bIns="45726"/>
          <a:lstStyle/>
          <a:p>
            <a:pPr algn="r"/>
            <a:fld id="{0EA8C227-585B-4083-A0CE-CC6764DE966B}" type="datetime1">
              <a:rPr lang="en-US" sz="1200">
                <a:latin typeface="Calibri" pitchFamily="34" charset="0"/>
              </a:rPr>
              <a:pPr algn="r"/>
              <a:t>7/15/12</a:t>
            </a:fld>
            <a:endParaRPr lang="en-US" sz="1200">
              <a:latin typeface="Calibri" pitchFamily="34" charset="0"/>
            </a:endParaRPr>
          </a:p>
        </p:txBody>
      </p:sp>
      <p:sp>
        <p:nvSpPr>
          <p:cNvPr id="74754" name="Rectangle 6"/>
          <p:cNvSpPr txBox="1">
            <a:spLocks noGrp="1" noChangeArrowheads="1"/>
          </p:cNvSpPr>
          <p:nvPr/>
        </p:nvSpPr>
        <p:spPr bwMode="auto">
          <a:xfrm>
            <a:off x="0" y="8685213"/>
            <a:ext cx="2971800" cy="457200"/>
          </a:xfrm>
          <a:prstGeom prst="rect">
            <a:avLst/>
          </a:prstGeom>
          <a:noFill/>
          <a:ln w="9525">
            <a:noFill/>
            <a:miter lim="800000"/>
            <a:headEnd/>
            <a:tailEnd/>
          </a:ln>
        </p:spPr>
        <p:txBody>
          <a:bodyPr lIns="91451" tIns="45726" rIns="91451" bIns="45726" anchor="b"/>
          <a:lstStyle/>
          <a:p>
            <a:r>
              <a:rPr lang="en-US" sz="1200">
                <a:latin typeface="Calibri" pitchFamily="34" charset="0"/>
              </a:rPr>
              <a:t>AE.07.SOvsPSPrsntn.10-24.ppt</a:t>
            </a:r>
          </a:p>
        </p:txBody>
      </p:sp>
      <p:sp>
        <p:nvSpPr>
          <p:cNvPr id="7475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51" tIns="45726" rIns="91451" bIns="45726" anchor="b"/>
          <a:lstStyle/>
          <a:p>
            <a:pPr algn="r"/>
            <a:fld id="{640129CA-E57C-4F90-9CDC-F112F178DA76}" type="slidenum">
              <a:rPr lang="en-US" sz="1200">
                <a:latin typeface="Calibri" pitchFamily="34" charset="0"/>
              </a:rPr>
              <a:pPr algn="r"/>
              <a:t>18</a:t>
            </a:fld>
            <a:endParaRPr lang="en-US" sz="1200">
              <a:latin typeface="Calibri" pitchFamily="34" charset="0"/>
            </a:endParaRPr>
          </a:p>
        </p:txBody>
      </p:sp>
      <p:sp>
        <p:nvSpPr>
          <p:cNvPr id="74756"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74757"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z="2400" smtClean="0">
              <a:latin typeface="Arial" charset="0"/>
              <a:ea typeface="ＭＳ Ｐゴシック"/>
              <a:cs typeface="ＭＳ Ｐゴシック"/>
            </a:endParaRPr>
          </a:p>
        </p:txBody>
      </p:sp>
      <p:sp>
        <p:nvSpPr>
          <p:cNvPr id="19463" name="Footer Placeholder 7"/>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B. Parsons, InSites (www.insites.org)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1" name="Rectangle 2"/>
          <p:cNvSpPr txBox="1">
            <a:spLocks noGrp="1" noChangeArrowheads="1"/>
          </p:cNvSpPr>
          <p:nvPr/>
        </p:nvSpPr>
        <p:spPr bwMode="auto">
          <a:xfrm>
            <a:off x="0" y="0"/>
            <a:ext cx="2971800" cy="457200"/>
          </a:xfrm>
          <a:prstGeom prst="rect">
            <a:avLst/>
          </a:prstGeom>
          <a:noFill/>
          <a:ln w="9525">
            <a:noFill/>
            <a:miter lim="800000"/>
            <a:headEnd/>
            <a:tailEnd/>
          </a:ln>
        </p:spPr>
        <p:txBody>
          <a:bodyPr lIns="91451" tIns="45726" rIns="91451" bIns="45726"/>
          <a:lstStyle/>
          <a:p>
            <a:r>
              <a:rPr lang="en-US" sz="1200"/>
              <a:t>Evaluation from a Self-organizing Versus Predictive Systems Perspective: Examples from the Field </a:t>
            </a:r>
          </a:p>
        </p:txBody>
      </p:sp>
      <p:sp>
        <p:nvSpPr>
          <p:cNvPr id="76802"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lIns="91451" tIns="45726" rIns="91451" bIns="45726"/>
          <a:lstStyle/>
          <a:p>
            <a:pPr algn="r"/>
            <a:fld id="{EEB6D436-55F6-4381-819F-42581C497DC7}" type="datetime1">
              <a:rPr lang="en-US" sz="1200"/>
              <a:pPr algn="r"/>
              <a:t>7/15/12</a:t>
            </a:fld>
            <a:endParaRPr lang="en-US" sz="1200"/>
          </a:p>
        </p:txBody>
      </p:sp>
      <p:sp>
        <p:nvSpPr>
          <p:cNvPr id="76803" name="Rectangle 6"/>
          <p:cNvSpPr txBox="1">
            <a:spLocks noGrp="1" noChangeArrowheads="1"/>
          </p:cNvSpPr>
          <p:nvPr/>
        </p:nvSpPr>
        <p:spPr bwMode="auto">
          <a:xfrm>
            <a:off x="0" y="8685213"/>
            <a:ext cx="2971800" cy="457200"/>
          </a:xfrm>
          <a:prstGeom prst="rect">
            <a:avLst/>
          </a:prstGeom>
          <a:noFill/>
          <a:ln w="9525">
            <a:noFill/>
            <a:miter lim="800000"/>
            <a:headEnd/>
            <a:tailEnd/>
          </a:ln>
        </p:spPr>
        <p:txBody>
          <a:bodyPr lIns="91451" tIns="45726" rIns="91451" bIns="45726" anchor="b"/>
          <a:lstStyle/>
          <a:p>
            <a:r>
              <a:rPr lang="en-US" sz="1200"/>
              <a:t>AE.07.SOvsPSPrsntn.10-24.ppt</a:t>
            </a:r>
          </a:p>
        </p:txBody>
      </p:sp>
      <p:sp>
        <p:nvSpPr>
          <p:cNvPr id="7680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51" tIns="45726" rIns="91451" bIns="45726" anchor="b"/>
          <a:lstStyle/>
          <a:p>
            <a:pPr algn="r"/>
            <a:fld id="{1A75F117-6204-419C-A1B7-0A94F8A92BF0}" type="slidenum">
              <a:rPr lang="en-US" sz="1200"/>
              <a:pPr algn="r"/>
              <a:t>19</a:t>
            </a:fld>
            <a:endParaRPr lang="en-US" sz="1200"/>
          </a:p>
        </p:txBody>
      </p:sp>
      <p:sp>
        <p:nvSpPr>
          <p:cNvPr id="76805"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7680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z="2400" smtClean="0">
              <a:latin typeface="Arial" charset="0"/>
              <a:ea typeface="ＭＳ Ｐゴシック"/>
              <a:cs typeface="ＭＳ Ｐゴシック"/>
            </a:endParaRPr>
          </a:p>
        </p:txBody>
      </p:sp>
      <p:sp>
        <p:nvSpPr>
          <p:cNvPr id="13320" name="Footer Placeholder 7"/>
          <p:cNvSpPr>
            <a:spLocks noGrp="1"/>
          </p:cNvSpPr>
          <p:nvPr>
            <p:ph type="ftr" sz="quarter" idx="4"/>
          </p:nvPr>
        </p:nvSpPr>
        <p:spPr bwMode="auto">
          <a:ln>
            <a:miter lim="800000"/>
            <a:headEnd/>
            <a:tailEnd/>
          </a:ln>
        </p:spPr>
        <p:txBody>
          <a:bodyPr/>
          <a:lstStyle/>
          <a:p>
            <a:pPr>
              <a:defRPr/>
            </a:pPr>
            <a:r>
              <a:rPr lang="en-US"/>
              <a:t>B. Parsons, InSites (www.insites.org) 4/16/10</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49" name="Rectangle 2"/>
          <p:cNvSpPr txBox="1">
            <a:spLocks noGrp="1" noChangeArrowheads="1"/>
          </p:cNvSpPr>
          <p:nvPr/>
        </p:nvSpPr>
        <p:spPr bwMode="auto">
          <a:xfrm>
            <a:off x="0" y="0"/>
            <a:ext cx="2971800" cy="457200"/>
          </a:xfrm>
          <a:prstGeom prst="rect">
            <a:avLst/>
          </a:prstGeom>
          <a:noFill/>
          <a:ln w="9525">
            <a:noFill/>
            <a:miter lim="800000"/>
            <a:headEnd/>
            <a:tailEnd/>
          </a:ln>
        </p:spPr>
        <p:txBody>
          <a:bodyPr lIns="91451" tIns="45726" rIns="91451" bIns="45726"/>
          <a:lstStyle/>
          <a:p>
            <a:r>
              <a:rPr lang="en-US" sz="1200">
                <a:latin typeface="Calibri" pitchFamily="34" charset="0"/>
              </a:rPr>
              <a:t>Evaluation from a Self-organizing Versus Predictive Systems Perspective: Examples from the Field </a:t>
            </a:r>
          </a:p>
        </p:txBody>
      </p:sp>
      <p:sp>
        <p:nvSpPr>
          <p:cNvPr id="78850"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lIns="91451" tIns="45726" rIns="91451" bIns="45726"/>
          <a:lstStyle/>
          <a:p>
            <a:pPr algn="r"/>
            <a:fld id="{E7EF6F2A-2866-4E7A-9159-2A026107B144}" type="datetime1">
              <a:rPr lang="en-US" sz="1200">
                <a:latin typeface="Calibri" pitchFamily="34" charset="0"/>
              </a:rPr>
              <a:pPr algn="r"/>
              <a:t>7/15/12</a:t>
            </a:fld>
            <a:endParaRPr lang="en-US" sz="1200">
              <a:latin typeface="Calibri" pitchFamily="34" charset="0"/>
            </a:endParaRPr>
          </a:p>
        </p:txBody>
      </p:sp>
      <p:sp>
        <p:nvSpPr>
          <p:cNvPr id="78851" name="Rectangle 6"/>
          <p:cNvSpPr txBox="1">
            <a:spLocks noGrp="1" noChangeArrowheads="1"/>
          </p:cNvSpPr>
          <p:nvPr/>
        </p:nvSpPr>
        <p:spPr bwMode="auto">
          <a:xfrm>
            <a:off x="0" y="8685213"/>
            <a:ext cx="2971800" cy="457200"/>
          </a:xfrm>
          <a:prstGeom prst="rect">
            <a:avLst/>
          </a:prstGeom>
          <a:noFill/>
          <a:ln w="9525">
            <a:noFill/>
            <a:miter lim="800000"/>
            <a:headEnd/>
            <a:tailEnd/>
          </a:ln>
        </p:spPr>
        <p:txBody>
          <a:bodyPr lIns="91451" tIns="45726" rIns="91451" bIns="45726" anchor="b"/>
          <a:lstStyle/>
          <a:p>
            <a:r>
              <a:rPr lang="en-US" sz="1200">
                <a:latin typeface="Calibri" pitchFamily="34" charset="0"/>
              </a:rPr>
              <a:t>AE.07.SOvsPSPrsntn.10-24.ppt</a:t>
            </a:r>
          </a:p>
        </p:txBody>
      </p:sp>
      <p:sp>
        <p:nvSpPr>
          <p:cNvPr id="7885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51" tIns="45726" rIns="91451" bIns="45726" anchor="b"/>
          <a:lstStyle/>
          <a:p>
            <a:pPr algn="r"/>
            <a:fld id="{8443863B-BD18-4BA8-BA84-B67C2EBDF622}" type="slidenum">
              <a:rPr lang="en-US" sz="1200">
                <a:latin typeface="Calibri" pitchFamily="34" charset="0"/>
              </a:rPr>
              <a:pPr algn="r"/>
              <a:t>20</a:t>
            </a:fld>
            <a:endParaRPr lang="en-US" sz="1200">
              <a:latin typeface="Calibri" pitchFamily="34" charset="0"/>
            </a:endParaRPr>
          </a:p>
        </p:txBody>
      </p:sp>
      <p:sp>
        <p:nvSpPr>
          <p:cNvPr id="7885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7885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z="2400" smtClean="0">
              <a:latin typeface="Arial" charset="0"/>
              <a:ea typeface="ＭＳ Ｐゴシック"/>
              <a:cs typeface="ＭＳ Ｐゴシック"/>
            </a:endParaRPr>
          </a:p>
        </p:txBody>
      </p:sp>
      <p:sp>
        <p:nvSpPr>
          <p:cNvPr id="49159" name="Footer Placeholder 7"/>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B. Parsons, InSites (www.insites.org)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7" name="Rectangle 2"/>
          <p:cNvSpPr txBox="1">
            <a:spLocks noGrp="1" noChangeArrowheads="1"/>
          </p:cNvSpPr>
          <p:nvPr/>
        </p:nvSpPr>
        <p:spPr bwMode="auto">
          <a:xfrm>
            <a:off x="0" y="0"/>
            <a:ext cx="2971800" cy="457200"/>
          </a:xfrm>
          <a:prstGeom prst="rect">
            <a:avLst/>
          </a:prstGeom>
          <a:noFill/>
          <a:ln w="9525">
            <a:noFill/>
            <a:miter lim="800000"/>
            <a:headEnd/>
            <a:tailEnd/>
          </a:ln>
        </p:spPr>
        <p:txBody>
          <a:bodyPr lIns="91451" tIns="45726" rIns="91451" bIns="45726"/>
          <a:lstStyle/>
          <a:p>
            <a:r>
              <a:rPr lang="en-US" sz="1200">
                <a:latin typeface="Calibri" pitchFamily="34" charset="0"/>
              </a:rPr>
              <a:t>Evaluation from a Self-organizing Versus Predictive Systems Perspective: Examples from the Field </a:t>
            </a:r>
          </a:p>
        </p:txBody>
      </p:sp>
      <p:sp>
        <p:nvSpPr>
          <p:cNvPr id="80898"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lIns="91451" tIns="45726" rIns="91451" bIns="45726"/>
          <a:lstStyle/>
          <a:p>
            <a:pPr algn="r"/>
            <a:fld id="{8DA3AD25-781B-44DD-8174-ECE18FC83D8A}" type="datetime1">
              <a:rPr lang="en-US" sz="1200">
                <a:latin typeface="Calibri" pitchFamily="34" charset="0"/>
              </a:rPr>
              <a:pPr algn="r"/>
              <a:t>7/15/12</a:t>
            </a:fld>
            <a:endParaRPr lang="en-US" sz="1200">
              <a:latin typeface="Calibri" pitchFamily="34" charset="0"/>
            </a:endParaRPr>
          </a:p>
        </p:txBody>
      </p:sp>
      <p:sp>
        <p:nvSpPr>
          <p:cNvPr id="80899" name="Rectangle 6"/>
          <p:cNvSpPr txBox="1">
            <a:spLocks noGrp="1" noChangeArrowheads="1"/>
          </p:cNvSpPr>
          <p:nvPr/>
        </p:nvSpPr>
        <p:spPr bwMode="auto">
          <a:xfrm>
            <a:off x="0" y="8685213"/>
            <a:ext cx="2971800" cy="457200"/>
          </a:xfrm>
          <a:prstGeom prst="rect">
            <a:avLst/>
          </a:prstGeom>
          <a:noFill/>
          <a:ln w="9525">
            <a:noFill/>
            <a:miter lim="800000"/>
            <a:headEnd/>
            <a:tailEnd/>
          </a:ln>
        </p:spPr>
        <p:txBody>
          <a:bodyPr lIns="91451" tIns="45726" rIns="91451" bIns="45726" anchor="b"/>
          <a:lstStyle/>
          <a:p>
            <a:r>
              <a:rPr lang="en-US" sz="1200">
                <a:latin typeface="Calibri" pitchFamily="34" charset="0"/>
              </a:rPr>
              <a:t>AE.07.SOvsPSPrsntn.10-24.ppt</a:t>
            </a:r>
          </a:p>
        </p:txBody>
      </p:sp>
      <p:sp>
        <p:nvSpPr>
          <p:cNvPr id="8090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51" tIns="45726" rIns="91451" bIns="45726" anchor="b"/>
          <a:lstStyle/>
          <a:p>
            <a:pPr algn="r"/>
            <a:fld id="{9827DAC0-EC48-4B74-9E92-2CB4B960BFCA}" type="slidenum">
              <a:rPr lang="en-US" sz="1200">
                <a:latin typeface="Calibri" pitchFamily="34" charset="0"/>
              </a:rPr>
              <a:pPr algn="r"/>
              <a:t>21</a:t>
            </a:fld>
            <a:endParaRPr lang="en-US" sz="1200">
              <a:latin typeface="Calibri" pitchFamily="34" charset="0"/>
            </a:endParaRPr>
          </a:p>
        </p:txBody>
      </p:sp>
      <p:sp>
        <p:nvSpPr>
          <p:cNvPr id="80901"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80902"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z="2400" smtClean="0">
              <a:latin typeface="Arial" charset="0"/>
              <a:ea typeface="ＭＳ Ｐゴシック"/>
              <a:cs typeface="ＭＳ Ｐゴシック"/>
            </a:endParaRPr>
          </a:p>
        </p:txBody>
      </p:sp>
      <p:sp>
        <p:nvSpPr>
          <p:cNvPr id="49159" name="Footer Placeholder 7"/>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B. Parsons, InSites (www.insites.org)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5" name="Rectangle 2"/>
          <p:cNvSpPr txBox="1">
            <a:spLocks noGrp="1" noChangeArrowheads="1"/>
          </p:cNvSpPr>
          <p:nvPr/>
        </p:nvSpPr>
        <p:spPr bwMode="auto">
          <a:xfrm>
            <a:off x="0" y="0"/>
            <a:ext cx="2971800" cy="457200"/>
          </a:xfrm>
          <a:prstGeom prst="rect">
            <a:avLst/>
          </a:prstGeom>
          <a:noFill/>
          <a:ln w="9525">
            <a:noFill/>
            <a:miter lim="800000"/>
            <a:headEnd/>
            <a:tailEnd/>
          </a:ln>
        </p:spPr>
        <p:txBody>
          <a:bodyPr lIns="91451" tIns="45726" rIns="91451" bIns="45726"/>
          <a:lstStyle/>
          <a:p>
            <a:r>
              <a:rPr lang="en-US" sz="1200">
                <a:latin typeface="Calibri" pitchFamily="34" charset="0"/>
              </a:rPr>
              <a:t>Evaluation from a Self-organizing Versus Predictive Systems Perspective: Examples from the Field </a:t>
            </a:r>
          </a:p>
        </p:txBody>
      </p:sp>
      <p:sp>
        <p:nvSpPr>
          <p:cNvPr id="82946"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lIns="91451" tIns="45726" rIns="91451" bIns="45726"/>
          <a:lstStyle/>
          <a:p>
            <a:pPr algn="r"/>
            <a:fld id="{8EAD7F92-BE8F-4E5B-B49C-26C564198651}" type="datetime1">
              <a:rPr lang="en-US" sz="1200">
                <a:latin typeface="Calibri" pitchFamily="34" charset="0"/>
              </a:rPr>
              <a:pPr algn="r"/>
              <a:t>7/15/12</a:t>
            </a:fld>
            <a:endParaRPr lang="en-US" sz="1200">
              <a:latin typeface="Calibri" pitchFamily="34" charset="0"/>
            </a:endParaRPr>
          </a:p>
        </p:txBody>
      </p:sp>
      <p:sp>
        <p:nvSpPr>
          <p:cNvPr id="82947" name="Rectangle 6"/>
          <p:cNvSpPr txBox="1">
            <a:spLocks noGrp="1" noChangeArrowheads="1"/>
          </p:cNvSpPr>
          <p:nvPr/>
        </p:nvSpPr>
        <p:spPr bwMode="auto">
          <a:xfrm>
            <a:off x="0" y="8685213"/>
            <a:ext cx="2971800" cy="457200"/>
          </a:xfrm>
          <a:prstGeom prst="rect">
            <a:avLst/>
          </a:prstGeom>
          <a:noFill/>
          <a:ln w="9525">
            <a:noFill/>
            <a:miter lim="800000"/>
            <a:headEnd/>
            <a:tailEnd/>
          </a:ln>
        </p:spPr>
        <p:txBody>
          <a:bodyPr lIns="91451" tIns="45726" rIns="91451" bIns="45726" anchor="b"/>
          <a:lstStyle/>
          <a:p>
            <a:r>
              <a:rPr lang="en-US" sz="1200">
                <a:latin typeface="Calibri" pitchFamily="34" charset="0"/>
              </a:rPr>
              <a:t>AE.07.SOvsPSPrsntn.10-24.ppt</a:t>
            </a:r>
          </a:p>
        </p:txBody>
      </p:sp>
      <p:sp>
        <p:nvSpPr>
          <p:cNvPr id="8294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51" tIns="45726" rIns="91451" bIns="45726" anchor="b"/>
          <a:lstStyle/>
          <a:p>
            <a:pPr algn="r"/>
            <a:fld id="{61113BFE-DC86-4EAB-9C0B-08C233B47841}" type="slidenum">
              <a:rPr lang="en-US" sz="1200">
                <a:latin typeface="Calibri" pitchFamily="34" charset="0"/>
              </a:rPr>
              <a:pPr algn="r"/>
              <a:t>22</a:t>
            </a:fld>
            <a:endParaRPr lang="en-US" sz="1200">
              <a:latin typeface="Calibri" pitchFamily="34" charset="0"/>
            </a:endParaRPr>
          </a:p>
        </p:txBody>
      </p:sp>
      <p:sp>
        <p:nvSpPr>
          <p:cNvPr id="82949"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82950"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z="2400" smtClean="0">
              <a:latin typeface="Arial" charset="0"/>
              <a:ea typeface="ＭＳ Ｐゴシック"/>
              <a:cs typeface="ＭＳ Ｐゴシック"/>
            </a:endParaRPr>
          </a:p>
        </p:txBody>
      </p:sp>
      <p:sp>
        <p:nvSpPr>
          <p:cNvPr id="49159" name="Footer Placeholder 7"/>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B. Parsons, InSites (www.insites.org)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3" name="Rectangle 2"/>
          <p:cNvSpPr txBox="1">
            <a:spLocks noGrp="1" noChangeArrowheads="1"/>
          </p:cNvSpPr>
          <p:nvPr/>
        </p:nvSpPr>
        <p:spPr bwMode="auto">
          <a:xfrm>
            <a:off x="0" y="0"/>
            <a:ext cx="2971800" cy="457200"/>
          </a:xfrm>
          <a:prstGeom prst="rect">
            <a:avLst/>
          </a:prstGeom>
          <a:noFill/>
          <a:ln w="9525">
            <a:noFill/>
            <a:miter lim="800000"/>
            <a:headEnd/>
            <a:tailEnd/>
          </a:ln>
        </p:spPr>
        <p:txBody>
          <a:bodyPr lIns="91451" tIns="45726" rIns="91451" bIns="45726"/>
          <a:lstStyle/>
          <a:p>
            <a:r>
              <a:rPr lang="en-US" sz="1200">
                <a:latin typeface="Calibri" pitchFamily="34" charset="0"/>
              </a:rPr>
              <a:t>Evaluation from a Self-organizing Versus Predictive Systems Perspective: Examples from the Field </a:t>
            </a:r>
          </a:p>
        </p:txBody>
      </p:sp>
      <p:sp>
        <p:nvSpPr>
          <p:cNvPr id="90114"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lIns="91451" tIns="45726" rIns="91451" bIns="45726"/>
          <a:lstStyle/>
          <a:p>
            <a:pPr algn="r"/>
            <a:fld id="{805B851F-D3B4-4610-8B2D-CDA4D44C257F}" type="datetime1">
              <a:rPr lang="en-US" sz="1200">
                <a:latin typeface="Calibri" pitchFamily="34" charset="0"/>
              </a:rPr>
              <a:pPr algn="r"/>
              <a:t>7/15/12</a:t>
            </a:fld>
            <a:endParaRPr lang="en-US" sz="1200">
              <a:latin typeface="Calibri" pitchFamily="34" charset="0"/>
            </a:endParaRPr>
          </a:p>
        </p:txBody>
      </p:sp>
      <p:sp>
        <p:nvSpPr>
          <p:cNvPr id="90115" name="Rectangle 6"/>
          <p:cNvSpPr txBox="1">
            <a:spLocks noGrp="1" noChangeArrowheads="1"/>
          </p:cNvSpPr>
          <p:nvPr/>
        </p:nvSpPr>
        <p:spPr bwMode="auto">
          <a:xfrm>
            <a:off x="0" y="8685213"/>
            <a:ext cx="2971800" cy="457200"/>
          </a:xfrm>
          <a:prstGeom prst="rect">
            <a:avLst/>
          </a:prstGeom>
          <a:noFill/>
          <a:ln w="9525">
            <a:noFill/>
            <a:miter lim="800000"/>
            <a:headEnd/>
            <a:tailEnd/>
          </a:ln>
        </p:spPr>
        <p:txBody>
          <a:bodyPr lIns="91451" tIns="45726" rIns="91451" bIns="45726" anchor="b"/>
          <a:lstStyle/>
          <a:p>
            <a:r>
              <a:rPr lang="en-US" sz="1200">
                <a:latin typeface="Calibri" pitchFamily="34" charset="0"/>
              </a:rPr>
              <a:t>AE.07.SOvsPSPrsntn.10-24.ppt</a:t>
            </a:r>
          </a:p>
        </p:txBody>
      </p:sp>
      <p:sp>
        <p:nvSpPr>
          <p:cNvPr id="9011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51" tIns="45726" rIns="91451" bIns="45726" anchor="b"/>
          <a:lstStyle/>
          <a:p>
            <a:pPr algn="r"/>
            <a:fld id="{FEC85CB3-6C3E-423B-A184-81B702C0D43D}" type="slidenum">
              <a:rPr lang="en-US" sz="1200">
                <a:latin typeface="Calibri" pitchFamily="34" charset="0"/>
              </a:rPr>
              <a:pPr algn="r"/>
              <a:t>23</a:t>
            </a:fld>
            <a:endParaRPr lang="en-US" sz="1200">
              <a:latin typeface="Calibri" pitchFamily="34" charset="0"/>
            </a:endParaRPr>
          </a:p>
        </p:txBody>
      </p:sp>
      <p:sp>
        <p:nvSpPr>
          <p:cNvPr id="90117"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9011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z="2400" smtClean="0">
              <a:latin typeface="Arial" charset="0"/>
              <a:ea typeface="ＭＳ Ｐゴシック"/>
              <a:cs typeface="ＭＳ Ｐゴシック"/>
            </a:endParaRPr>
          </a:p>
        </p:txBody>
      </p:sp>
      <p:sp>
        <p:nvSpPr>
          <p:cNvPr id="19463" name="Footer Placeholder 7"/>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B. Parsons, InSites (www.insites.org)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1" name="Rectangle 2"/>
          <p:cNvSpPr txBox="1">
            <a:spLocks noGrp="1" noChangeArrowheads="1"/>
          </p:cNvSpPr>
          <p:nvPr/>
        </p:nvSpPr>
        <p:spPr bwMode="auto">
          <a:xfrm>
            <a:off x="0" y="0"/>
            <a:ext cx="2971800" cy="457200"/>
          </a:xfrm>
          <a:prstGeom prst="rect">
            <a:avLst/>
          </a:prstGeom>
          <a:noFill/>
          <a:ln w="9525">
            <a:noFill/>
            <a:miter lim="800000"/>
            <a:headEnd/>
            <a:tailEnd/>
          </a:ln>
        </p:spPr>
        <p:txBody>
          <a:bodyPr lIns="91451" tIns="45726" rIns="91451" bIns="45726"/>
          <a:lstStyle/>
          <a:p>
            <a:r>
              <a:rPr lang="en-US" sz="1200">
                <a:latin typeface="Calibri" pitchFamily="34" charset="0"/>
              </a:rPr>
              <a:t>Evaluation from a Self-organizing Versus Predictive Systems Perspective: Examples from the Field </a:t>
            </a:r>
          </a:p>
        </p:txBody>
      </p:sp>
      <p:sp>
        <p:nvSpPr>
          <p:cNvPr id="46082"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lIns="91451" tIns="45726" rIns="91451" bIns="45726"/>
          <a:lstStyle/>
          <a:p>
            <a:pPr algn="r"/>
            <a:fld id="{7ED80550-F335-4882-A594-A2BC84EB5BE5}" type="datetime1">
              <a:rPr lang="en-US" sz="1200">
                <a:latin typeface="Calibri" pitchFamily="34" charset="0"/>
              </a:rPr>
              <a:pPr algn="r"/>
              <a:t>7/15/12</a:t>
            </a:fld>
            <a:endParaRPr lang="en-US" sz="1200">
              <a:latin typeface="Calibri" pitchFamily="34" charset="0"/>
            </a:endParaRPr>
          </a:p>
        </p:txBody>
      </p:sp>
      <p:sp>
        <p:nvSpPr>
          <p:cNvPr id="46083" name="Rectangle 6"/>
          <p:cNvSpPr txBox="1">
            <a:spLocks noGrp="1" noChangeArrowheads="1"/>
          </p:cNvSpPr>
          <p:nvPr/>
        </p:nvSpPr>
        <p:spPr bwMode="auto">
          <a:xfrm>
            <a:off x="0" y="8685213"/>
            <a:ext cx="2971800" cy="457200"/>
          </a:xfrm>
          <a:prstGeom prst="rect">
            <a:avLst/>
          </a:prstGeom>
          <a:noFill/>
          <a:ln w="9525">
            <a:noFill/>
            <a:miter lim="800000"/>
            <a:headEnd/>
            <a:tailEnd/>
          </a:ln>
        </p:spPr>
        <p:txBody>
          <a:bodyPr lIns="91451" tIns="45726" rIns="91451" bIns="45726" anchor="b"/>
          <a:lstStyle/>
          <a:p>
            <a:r>
              <a:rPr lang="en-US" sz="1200">
                <a:latin typeface="Calibri" pitchFamily="34" charset="0"/>
              </a:rPr>
              <a:t>AE.07.SOvsPSPrsntn.10-24.ppt</a:t>
            </a:r>
          </a:p>
        </p:txBody>
      </p:sp>
      <p:sp>
        <p:nvSpPr>
          <p:cNvPr id="4608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51" tIns="45726" rIns="91451" bIns="45726" anchor="b"/>
          <a:lstStyle/>
          <a:p>
            <a:pPr algn="r"/>
            <a:fld id="{87544657-91EE-4FAA-9FC2-F6963327875C}" type="slidenum">
              <a:rPr lang="en-US" sz="1200">
                <a:latin typeface="Calibri" pitchFamily="34" charset="0"/>
              </a:rPr>
              <a:pPr algn="r"/>
              <a:t>2</a:t>
            </a:fld>
            <a:endParaRPr lang="en-US" sz="1200">
              <a:latin typeface="Calibri" pitchFamily="34" charset="0"/>
            </a:endParaRPr>
          </a:p>
        </p:txBody>
      </p:sp>
      <p:sp>
        <p:nvSpPr>
          <p:cNvPr id="46085"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4608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z="2400" smtClean="0">
              <a:latin typeface="Arial" charset="0"/>
              <a:ea typeface="ＭＳ Ｐゴシック"/>
              <a:cs typeface="ＭＳ Ｐゴシック"/>
            </a:endParaRPr>
          </a:p>
        </p:txBody>
      </p:sp>
      <p:sp>
        <p:nvSpPr>
          <p:cNvPr id="49159" name="Footer Placeholder 7"/>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B. Parsons, InSites (www.insites.org)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3" name="Rectangle 2"/>
          <p:cNvSpPr txBox="1">
            <a:spLocks noGrp="1" noChangeArrowheads="1"/>
          </p:cNvSpPr>
          <p:nvPr/>
        </p:nvSpPr>
        <p:spPr bwMode="auto">
          <a:xfrm>
            <a:off x="0" y="0"/>
            <a:ext cx="2971800" cy="457200"/>
          </a:xfrm>
          <a:prstGeom prst="rect">
            <a:avLst/>
          </a:prstGeom>
          <a:noFill/>
          <a:ln w="9525">
            <a:noFill/>
            <a:miter lim="800000"/>
            <a:headEnd/>
            <a:tailEnd/>
          </a:ln>
        </p:spPr>
        <p:txBody>
          <a:bodyPr lIns="91451" tIns="45726" rIns="91451" bIns="45726"/>
          <a:lstStyle/>
          <a:p>
            <a:r>
              <a:rPr lang="en-US" sz="1200">
                <a:latin typeface="Calibri" pitchFamily="34" charset="0"/>
              </a:rPr>
              <a:t>Evaluation from a Self-organizing Versus Predictive Systems Perspective: Examples from the Field </a:t>
            </a:r>
          </a:p>
        </p:txBody>
      </p:sp>
      <p:sp>
        <p:nvSpPr>
          <p:cNvPr id="84994"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lIns="91451" tIns="45726" rIns="91451" bIns="45726"/>
          <a:lstStyle/>
          <a:p>
            <a:pPr algn="r"/>
            <a:fld id="{2EAD5F18-D0CF-4EBD-98BF-DE132C99D531}" type="datetime1">
              <a:rPr lang="en-US" sz="1200">
                <a:latin typeface="Calibri" pitchFamily="34" charset="0"/>
              </a:rPr>
              <a:pPr algn="r"/>
              <a:t>7/15/12</a:t>
            </a:fld>
            <a:endParaRPr lang="en-US" sz="1200">
              <a:latin typeface="Calibri" pitchFamily="34" charset="0"/>
            </a:endParaRPr>
          </a:p>
        </p:txBody>
      </p:sp>
      <p:sp>
        <p:nvSpPr>
          <p:cNvPr id="84995" name="Rectangle 6"/>
          <p:cNvSpPr txBox="1">
            <a:spLocks noGrp="1" noChangeArrowheads="1"/>
          </p:cNvSpPr>
          <p:nvPr/>
        </p:nvSpPr>
        <p:spPr bwMode="auto">
          <a:xfrm>
            <a:off x="0" y="8685213"/>
            <a:ext cx="2971800" cy="457200"/>
          </a:xfrm>
          <a:prstGeom prst="rect">
            <a:avLst/>
          </a:prstGeom>
          <a:noFill/>
          <a:ln w="9525">
            <a:noFill/>
            <a:miter lim="800000"/>
            <a:headEnd/>
            <a:tailEnd/>
          </a:ln>
        </p:spPr>
        <p:txBody>
          <a:bodyPr lIns="91451" tIns="45726" rIns="91451" bIns="45726" anchor="b"/>
          <a:lstStyle/>
          <a:p>
            <a:r>
              <a:rPr lang="en-US" sz="1200">
                <a:latin typeface="Calibri" pitchFamily="34" charset="0"/>
              </a:rPr>
              <a:t>AE.07.SOvsPSPrsntn.10-24.ppt</a:t>
            </a:r>
          </a:p>
        </p:txBody>
      </p:sp>
      <p:sp>
        <p:nvSpPr>
          <p:cNvPr id="8499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51" tIns="45726" rIns="91451" bIns="45726" anchor="b"/>
          <a:lstStyle/>
          <a:p>
            <a:pPr algn="r"/>
            <a:fld id="{77FADCFD-3876-42A2-916E-5735FE84AD7C}" type="slidenum">
              <a:rPr lang="en-US" sz="1200">
                <a:latin typeface="Calibri" pitchFamily="34" charset="0"/>
              </a:rPr>
              <a:pPr algn="r"/>
              <a:t>24</a:t>
            </a:fld>
            <a:endParaRPr lang="en-US" sz="1200">
              <a:latin typeface="Calibri" pitchFamily="34" charset="0"/>
            </a:endParaRPr>
          </a:p>
        </p:txBody>
      </p:sp>
      <p:sp>
        <p:nvSpPr>
          <p:cNvPr id="84997"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8499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z="2400" smtClean="0">
              <a:latin typeface="Arial" charset="0"/>
              <a:ea typeface="ＭＳ Ｐゴシック"/>
              <a:cs typeface="ＭＳ Ｐゴシック"/>
            </a:endParaRPr>
          </a:p>
        </p:txBody>
      </p:sp>
      <p:sp>
        <p:nvSpPr>
          <p:cNvPr id="49159" name="Footer Placeholder 7"/>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B. Parsons, InSites (www.insites.org)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49" name="Rectangle 2"/>
          <p:cNvSpPr txBox="1">
            <a:spLocks noGrp="1" noChangeArrowheads="1"/>
          </p:cNvSpPr>
          <p:nvPr/>
        </p:nvSpPr>
        <p:spPr bwMode="auto">
          <a:xfrm>
            <a:off x="0" y="0"/>
            <a:ext cx="2971800" cy="457200"/>
          </a:xfrm>
          <a:prstGeom prst="rect">
            <a:avLst/>
          </a:prstGeom>
          <a:noFill/>
          <a:ln w="9525">
            <a:noFill/>
            <a:miter lim="800000"/>
            <a:headEnd/>
            <a:tailEnd/>
          </a:ln>
        </p:spPr>
        <p:txBody>
          <a:bodyPr lIns="91451" tIns="45726" rIns="91451" bIns="45726"/>
          <a:lstStyle/>
          <a:p>
            <a:r>
              <a:rPr lang="en-US" sz="1200">
                <a:latin typeface="Calibri" pitchFamily="34" charset="0"/>
              </a:rPr>
              <a:t>Evaluation from a Self-organizing Versus Predictive Systems Perspective: Examples from the Field </a:t>
            </a:r>
          </a:p>
        </p:txBody>
      </p:sp>
      <p:sp>
        <p:nvSpPr>
          <p:cNvPr id="78850"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lIns="91451" tIns="45726" rIns="91451" bIns="45726"/>
          <a:lstStyle/>
          <a:p>
            <a:pPr algn="r"/>
            <a:fld id="{E7EF6F2A-2866-4E7A-9159-2A026107B144}" type="datetime1">
              <a:rPr lang="en-US" sz="1200">
                <a:latin typeface="Calibri" pitchFamily="34" charset="0"/>
              </a:rPr>
              <a:pPr algn="r"/>
              <a:t>7/15/12</a:t>
            </a:fld>
            <a:endParaRPr lang="en-US" sz="1200">
              <a:latin typeface="Calibri" pitchFamily="34" charset="0"/>
            </a:endParaRPr>
          </a:p>
        </p:txBody>
      </p:sp>
      <p:sp>
        <p:nvSpPr>
          <p:cNvPr id="78851" name="Rectangle 6"/>
          <p:cNvSpPr txBox="1">
            <a:spLocks noGrp="1" noChangeArrowheads="1"/>
          </p:cNvSpPr>
          <p:nvPr/>
        </p:nvSpPr>
        <p:spPr bwMode="auto">
          <a:xfrm>
            <a:off x="0" y="8685213"/>
            <a:ext cx="2971800" cy="457200"/>
          </a:xfrm>
          <a:prstGeom prst="rect">
            <a:avLst/>
          </a:prstGeom>
          <a:noFill/>
          <a:ln w="9525">
            <a:noFill/>
            <a:miter lim="800000"/>
            <a:headEnd/>
            <a:tailEnd/>
          </a:ln>
        </p:spPr>
        <p:txBody>
          <a:bodyPr lIns="91451" tIns="45726" rIns="91451" bIns="45726" anchor="b"/>
          <a:lstStyle/>
          <a:p>
            <a:r>
              <a:rPr lang="en-US" sz="1200">
                <a:latin typeface="Calibri" pitchFamily="34" charset="0"/>
              </a:rPr>
              <a:t>AE.07.SOvsPSPrsntn.10-24.ppt</a:t>
            </a:r>
          </a:p>
        </p:txBody>
      </p:sp>
      <p:sp>
        <p:nvSpPr>
          <p:cNvPr id="7885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51" tIns="45726" rIns="91451" bIns="45726" anchor="b"/>
          <a:lstStyle/>
          <a:p>
            <a:pPr algn="r"/>
            <a:fld id="{8443863B-BD18-4BA8-BA84-B67C2EBDF622}" type="slidenum">
              <a:rPr lang="en-US" sz="1200">
                <a:latin typeface="Calibri" pitchFamily="34" charset="0"/>
              </a:rPr>
              <a:pPr algn="r"/>
              <a:t>25</a:t>
            </a:fld>
            <a:endParaRPr lang="en-US" sz="1200">
              <a:latin typeface="Calibri" pitchFamily="34" charset="0"/>
            </a:endParaRPr>
          </a:p>
        </p:txBody>
      </p:sp>
      <p:sp>
        <p:nvSpPr>
          <p:cNvPr id="7885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7885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z="2400" smtClean="0">
              <a:latin typeface="Arial" charset="0"/>
              <a:ea typeface="ＭＳ Ｐゴシック"/>
              <a:cs typeface="ＭＳ Ｐゴシック"/>
            </a:endParaRPr>
          </a:p>
        </p:txBody>
      </p:sp>
      <p:sp>
        <p:nvSpPr>
          <p:cNvPr id="49159" name="Footer Placeholder 7"/>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B. Parsons, InSites (www.insites.org)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bwMode="auto">
          <a:noFill/>
          <a:ln>
            <a:solidFill>
              <a:srgbClr val="000000"/>
            </a:solidFill>
            <a:miter lim="800000"/>
            <a:headEnd/>
            <a:tailEnd/>
          </a:ln>
        </p:spPr>
      </p:sp>
      <p:sp>
        <p:nvSpPr>
          <p:cNvPr id="870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Arial" charset="0"/>
                <a:ea typeface="ＭＳ Ｐゴシック"/>
                <a:cs typeface="ＭＳ Ｐゴシック"/>
              </a:rPr>
              <a:t>Explain the structures and paradigms issues</a:t>
            </a:r>
          </a:p>
          <a:p>
            <a:pPr eaLnBrk="1" hangingPunct="1">
              <a:spcBef>
                <a:spcPct val="0"/>
              </a:spcBef>
            </a:pPr>
            <a:endParaRPr lang="en-US" smtClean="0">
              <a:latin typeface="Arial" charset="0"/>
              <a:ea typeface="ＭＳ Ｐゴシック"/>
              <a:cs typeface="ＭＳ Ｐゴシック"/>
            </a:endParaRPr>
          </a:p>
          <a:p>
            <a:pPr eaLnBrk="1" hangingPunct="1">
              <a:spcBef>
                <a:spcPct val="0"/>
              </a:spcBef>
            </a:pPr>
            <a:r>
              <a:rPr lang="en-US" smtClean="0">
                <a:latin typeface="Arial" charset="0"/>
                <a:ea typeface="ＭＳ Ｐゴシック"/>
                <a:cs typeface="ＭＳ Ｐゴシック"/>
              </a:rPr>
              <a:t>Paradigms are strong lever for change – sustainable change; can’t do it without changing. </a:t>
            </a:r>
          </a:p>
          <a:p>
            <a:pPr eaLnBrk="1" hangingPunct="1">
              <a:spcBef>
                <a:spcPct val="0"/>
              </a:spcBef>
            </a:pPr>
            <a:endParaRPr lang="en-US" smtClean="0">
              <a:latin typeface="Arial" charset="0"/>
              <a:ea typeface="ＭＳ Ｐゴシック"/>
              <a:cs typeface="ＭＳ Ｐゴシック"/>
            </a:endParaRPr>
          </a:p>
          <a:p>
            <a:pPr eaLnBrk="1" hangingPunct="1">
              <a:spcBef>
                <a:spcPct val="0"/>
              </a:spcBef>
            </a:pPr>
            <a:r>
              <a:rPr lang="en-US" smtClean="0">
                <a:latin typeface="Arial" charset="0"/>
                <a:ea typeface="ＭＳ Ｐゴシック"/>
                <a:cs typeface="ＭＳ Ｐゴシック"/>
              </a:rPr>
              <a:t>We are using this for visibility and depth not other features. Make the questions on the right be about the evaluation questions we are asking and show how they go deeper.</a:t>
            </a:r>
          </a:p>
          <a:p>
            <a:pPr eaLnBrk="1" hangingPunct="1">
              <a:spcBef>
                <a:spcPct val="0"/>
              </a:spcBef>
            </a:pPr>
            <a:endParaRPr lang="en-US" sz="2400" smtClean="0">
              <a:latin typeface="Arial" charset="0"/>
              <a:ea typeface="ＭＳ Ｐゴシック"/>
              <a:cs typeface="ＭＳ Ｐゴシック"/>
            </a:endParaRPr>
          </a:p>
          <a:p>
            <a:pPr eaLnBrk="1" hangingPunct="1">
              <a:spcBef>
                <a:spcPct val="0"/>
              </a:spcBef>
            </a:pPr>
            <a:endParaRPr lang="en-US" sz="2400" smtClean="0">
              <a:latin typeface="Arial" charset="0"/>
              <a:ea typeface="ＭＳ Ｐゴシック"/>
              <a:cs typeface="ＭＳ Ｐゴシック"/>
            </a:endParaRPr>
          </a:p>
        </p:txBody>
      </p:sp>
      <p:sp>
        <p:nvSpPr>
          <p:cNvPr id="870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58AB8D4-0EA2-4434-A124-E0F575EB9F0E}" type="slidenum">
              <a:rPr lang="en-US" smtClean="0">
                <a:latin typeface="Arial" charset="0"/>
                <a:ea typeface="ＭＳ Ｐゴシック"/>
                <a:cs typeface="ＭＳ Ｐゴシック"/>
              </a:rPr>
              <a:pPr fontAlgn="base">
                <a:spcBef>
                  <a:spcPct val="0"/>
                </a:spcBef>
                <a:spcAft>
                  <a:spcPct val="0"/>
                </a:spcAft>
              </a:pPr>
              <a:t>26</a:t>
            </a:fld>
            <a:endParaRPr lang="en-US" smtClean="0">
              <a:latin typeface="Arial" charset="0"/>
              <a:ea typeface="ＭＳ Ｐゴシック"/>
              <a:cs typeface="ＭＳ Ｐゴシック"/>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1" name="Rectangle 2"/>
          <p:cNvSpPr txBox="1">
            <a:spLocks noGrp="1" noChangeArrowheads="1"/>
          </p:cNvSpPr>
          <p:nvPr/>
        </p:nvSpPr>
        <p:spPr bwMode="auto">
          <a:xfrm>
            <a:off x="0" y="0"/>
            <a:ext cx="2971800" cy="457200"/>
          </a:xfrm>
          <a:prstGeom prst="rect">
            <a:avLst/>
          </a:prstGeom>
          <a:noFill/>
          <a:ln w="9525">
            <a:noFill/>
            <a:miter lim="800000"/>
            <a:headEnd/>
            <a:tailEnd/>
          </a:ln>
        </p:spPr>
        <p:txBody>
          <a:bodyPr lIns="91451" tIns="45726" rIns="91451" bIns="45726"/>
          <a:lstStyle/>
          <a:p>
            <a:r>
              <a:rPr lang="en-US" sz="1200">
                <a:latin typeface="Calibri" pitchFamily="34" charset="0"/>
              </a:rPr>
              <a:t>Evaluation from a Self-organizing Versus Predictive Systems Perspective: Examples from the Field </a:t>
            </a:r>
          </a:p>
        </p:txBody>
      </p:sp>
      <p:sp>
        <p:nvSpPr>
          <p:cNvPr id="97282"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lIns="91451" tIns="45726" rIns="91451" bIns="45726"/>
          <a:lstStyle/>
          <a:p>
            <a:pPr algn="r"/>
            <a:fld id="{934A71B6-AF86-4D13-8F87-76CDCB15B72C}" type="datetime1">
              <a:rPr lang="en-US" sz="1200">
                <a:latin typeface="Calibri" pitchFamily="34" charset="0"/>
              </a:rPr>
              <a:pPr algn="r"/>
              <a:t>7/15/12</a:t>
            </a:fld>
            <a:endParaRPr lang="en-US" sz="1200">
              <a:latin typeface="Calibri" pitchFamily="34" charset="0"/>
            </a:endParaRPr>
          </a:p>
        </p:txBody>
      </p:sp>
      <p:sp>
        <p:nvSpPr>
          <p:cNvPr id="97283" name="Rectangle 6"/>
          <p:cNvSpPr txBox="1">
            <a:spLocks noGrp="1" noChangeArrowheads="1"/>
          </p:cNvSpPr>
          <p:nvPr/>
        </p:nvSpPr>
        <p:spPr bwMode="auto">
          <a:xfrm>
            <a:off x="0" y="8685213"/>
            <a:ext cx="2971800" cy="457200"/>
          </a:xfrm>
          <a:prstGeom prst="rect">
            <a:avLst/>
          </a:prstGeom>
          <a:noFill/>
          <a:ln w="9525">
            <a:noFill/>
            <a:miter lim="800000"/>
            <a:headEnd/>
            <a:tailEnd/>
          </a:ln>
        </p:spPr>
        <p:txBody>
          <a:bodyPr lIns="91451" tIns="45726" rIns="91451" bIns="45726" anchor="b"/>
          <a:lstStyle/>
          <a:p>
            <a:r>
              <a:rPr lang="en-US" sz="1200">
                <a:latin typeface="Calibri" pitchFamily="34" charset="0"/>
              </a:rPr>
              <a:t>AE.07.SOvsPSPrsntn.10-24.ppt</a:t>
            </a:r>
          </a:p>
        </p:txBody>
      </p:sp>
      <p:sp>
        <p:nvSpPr>
          <p:cNvPr id="9728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51" tIns="45726" rIns="91451" bIns="45726" anchor="b"/>
          <a:lstStyle/>
          <a:p>
            <a:pPr algn="r"/>
            <a:fld id="{EEF21AED-BB03-4767-910E-352ED334DB0B}" type="slidenum">
              <a:rPr lang="en-US" sz="1200">
                <a:latin typeface="Calibri" pitchFamily="34" charset="0"/>
              </a:rPr>
              <a:pPr algn="r"/>
              <a:t>30</a:t>
            </a:fld>
            <a:endParaRPr lang="en-US" sz="1200">
              <a:latin typeface="Calibri" pitchFamily="34" charset="0"/>
            </a:endParaRPr>
          </a:p>
        </p:txBody>
      </p:sp>
      <p:sp>
        <p:nvSpPr>
          <p:cNvPr id="97285"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9728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z="2400" smtClean="0">
              <a:latin typeface="Arial" charset="0"/>
              <a:ea typeface="ＭＳ Ｐゴシック"/>
              <a:cs typeface="ＭＳ Ｐゴシック"/>
            </a:endParaRPr>
          </a:p>
        </p:txBody>
      </p:sp>
      <p:sp>
        <p:nvSpPr>
          <p:cNvPr id="49159" name="Footer Placeholder 7"/>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B. Parsons, InSites (www.insites.org)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3"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lIns="91451" tIns="45726" rIns="91451" bIns="45726"/>
          <a:lstStyle/>
          <a:p>
            <a:pPr algn="r"/>
            <a:fld id="{AD38742B-09E2-4085-9917-791F8988B7A4}" type="datetime1">
              <a:rPr lang="en-US" sz="1200">
                <a:latin typeface="Calibri" pitchFamily="34" charset="0"/>
              </a:rPr>
              <a:pPr algn="r"/>
              <a:t>7/15/12</a:t>
            </a:fld>
            <a:endParaRPr lang="en-US" sz="1200">
              <a:latin typeface="Calibri" pitchFamily="34" charset="0"/>
            </a:endParaRPr>
          </a:p>
        </p:txBody>
      </p:sp>
      <p:sp>
        <p:nvSpPr>
          <p:cNvPr id="100354" name="Rectangle 6"/>
          <p:cNvSpPr txBox="1">
            <a:spLocks noGrp="1" noChangeArrowheads="1"/>
          </p:cNvSpPr>
          <p:nvPr/>
        </p:nvSpPr>
        <p:spPr bwMode="auto">
          <a:xfrm>
            <a:off x="0" y="8685213"/>
            <a:ext cx="2971800" cy="457200"/>
          </a:xfrm>
          <a:prstGeom prst="rect">
            <a:avLst/>
          </a:prstGeom>
          <a:noFill/>
          <a:ln w="9525">
            <a:noFill/>
            <a:miter lim="800000"/>
            <a:headEnd/>
            <a:tailEnd/>
          </a:ln>
        </p:spPr>
        <p:txBody>
          <a:bodyPr lIns="91451" tIns="45726" rIns="91451" bIns="45726" anchor="b"/>
          <a:lstStyle/>
          <a:p>
            <a:r>
              <a:rPr lang="en-US" sz="1200">
                <a:latin typeface="Calibri" pitchFamily="34" charset="0"/>
              </a:rPr>
              <a:t>AE.07.SOvsPSPrsntn.10-24.ppt</a:t>
            </a:r>
          </a:p>
        </p:txBody>
      </p:sp>
      <p:sp>
        <p:nvSpPr>
          <p:cNvPr id="10035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51" tIns="45726" rIns="91451" bIns="45726" anchor="b"/>
          <a:lstStyle/>
          <a:p>
            <a:pPr algn="r"/>
            <a:fld id="{35235C54-5995-4E79-82B0-D65BEEAF5CA0}" type="slidenum">
              <a:rPr lang="en-US" sz="1200">
                <a:latin typeface="Calibri" pitchFamily="34" charset="0"/>
              </a:rPr>
              <a:pPr algn="r"/>
              <a:t>32</a:t>
            </a:fld>
            <a:endParaRPr lang="en-US" sz="1200">
              <a:latin typeface="Calibri" pitchFamily="34" charset="0"/>
            </a:endParaRPr>
          </a:p>
        </p:txBody>
      </p:sp>
      <p:sp>
        <p:nvSpPr>
          <p:cNvPr id="100356"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00357"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z="2400" smtClean="0">
              <a:latin typeface="Arial" charset="0"/>
              <a:ea typeface="ＭＳ Ｐゴシック"/>
              <a:cs typeface="ＭＳ Ｐゴシック"/>
            </a:endParaRPr>
          </a:p>
        </p:txBody>
      </p:sp>
      <p:sp>
        <p:nvSpPr>
          <p:cNvPr id="19463" name="Footer Placeholder 7"/>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B. Parsons, InSites (www.insites.org)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1"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lIns="91451" tIns="45726" rIns="91451" bIns="45726"/>
          <a:lstStyle/>
          <a:p>
            <a:pPr algn="r"/>
            <a:fld id="{E6E02017-A152-429F-90FF-17C5E96D02A5}" type="datetime1">
              <a:rPr lang="en-US" sz="1200">
                <a:latin typeface="Calibri" pitchFamily="34" charset="0"/>
              </a:rPr>
              <a:pPr algn="r"/>
              <a:t>7/15/12</a:t>
            </a:fld>
            <a:endParaRPr lang="en-US" sz="1200">
              <a:latin typeface="Calibri" pitchFamily="34" charset="0"/>
            </a:endParaRPr>
          </a:p>
        </p:txBody>
      </p:sp>
      <p:sp>
        <p:nvSpPr>
          <p:cNvPr id="102402" name="Rectangle 6"/>
          <p:cNvSpPr txBox="1">
            <a:spLocks noGrp="1" noChangeArrowheads="1"/>
          </p:cNvSpPr>
          <p:nvPr/>
        </p:nvSpPr>
        <p:spPr bwMode="auto">
          <a:xfrm>
            <a:off x="0" y="8685213"/>
            <a:ext cx="2971800" cy="457200"/>
          </a:xfrm>
          <a:prstGeom prst="rect">
            <a:avLst/>
          </a:prstGeom>
          <a:noFill/>
          <a:ln w="9525">
            <a:noFill/>
            <a:miter lim="800000"/>
            <a:headEnd/>
            <a:tailEnd/>
          </a:ln>
        </p:spPr>
        <p:txBody>
          <a:bodyPr lIns="91451" tIns="45726" rIns="91451" bIns="45726" anchor="b"/>
          <a:lstStyle/>
          <a:p>
            <a:r>
              <a:rPr lang="en-US" sz="1200">
                <a:latin typeface="Calibri" pitchFamily="34" charset="0"/>
              </a:rPr>
              <a:t>AE.07.SOvsPSPrsntn.10-24.ppt</a:t>
            </a:r>
          </a:p>
        </p:txBody>
      </p:sp>
      <p:sp>
        <p:nvSpPr>
          <p:cNvPr id="10240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51" tIns="45726" rIns="91451" bIns="45726" anchor="b"/>
          <a:lstStyle/>
          <a:p>
            <a:pPr algn="r"/>
            <a:fld id="{EFD4238E-6018-408F-86E5-5E41AD1650E5}" type="slidenum">
              <a:rPr lang="en-US" sz="1200">
                <a:latin typeface="Calibri" pitchFamily="34" charset="0"/>
              </a:rPr>
              <a:pPr algn="r"/>
              <a:t>33</a:t>
            </a:fld>
            <a:endParaRPr lang="en-US" sz="1200">
              <a:latin typeface="Calibri" pitchFamily="34" charset="0"/>
            </a:endParaRPr>
          </a:p>
        </p:txBody>
      </p:sp>
      <p:sp>
        <p:nvSpPr>
          <p:cNvPr id="102404"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02405"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z="2400" smtClean="0">
              <a:latin typeface="Arial" charset="0"/>
              <a:ea typeface="ＭＳ Ｐゴシック"/>
              <a:cs typeface="ＭＳ Ｐゴシック"/>
            </a:endParaRPr>
          </a:p>
        </p:txBody>
      </p:sp>
      <p:sp>
        <p:nvSpPr>
          <p:cNvPr id="19463" name="Footer Placeholder 7"/>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B. Parsons, InSites (www.insites.org)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49"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Arial" charset="0"/>
                <a:ea typeface="ＭＳ Ｐゴシック"/>
                <a:cs typeface="ＭＳ Ｐゴシック"/>
              </a:rPr>
              <a:t>Explain the structures and paradigms issues</a:t>
            </a:r>
          </a:p>
          <a:p>
            <a:pPr eaLnBrk="1" hangingPunct="1">
              <a:spcBef>
                <a:spcPct val="0"/>
              </a:spcBef>
            </a:pPr>
            <a:endParaRPr lang="en-US" smtClean="0">
              <a:latin typeface="Arial" charset="0"/>
              <a:ea typeface="ＭＳ Ｐゴシック"/>
              <a:cs typeface="ＭＳ Ｐゴシック"/>
            </a:endParaRPr>
          </a:p>
          <a:p>
            <a:pPr eaLnBrk="1" hangingPunct="1">
              <a:spcBef>
                <a:spcPct val="0"/>
              </a:spcBef>
            </a:pPr>
            <a:r>
              <a:rPr lang="en-US" smtClean="0">
                <a:latin typeface="Arial" charset="0"/>
                <a:ea typeface="ＭＳ Ｐゴシック"/>
                <a:cs typeface="ＭＳ Ｐゴシック"/>
              </a:rPr>
              <a:t>Paradigms are strong lever for change – sustainable change; can’t do it without changing. </a:t>
            </a:r>
          </a:p>
          <a:p>
            <a:pPr eaLnBrk="1" hangingPunct="1">
              <a:spcBef>
                <a:spcPct val="0"/>
              </a:spcBef>
            </a:pPr>
            <a:endParaRPr lang="en-US" smtClean="0">
              <a:latin typeface="Arial" charset="0"/>
              <a:ea typeface="ＭＳ Ｐゴシック"/>
              <a:cs typeface="ＭＳ Ｐゴシック"/>
            </a:endParaRPr>
          </a:p>
          <a:p>
            <a:pPr eaLnBrk="1" hangingPunct="1">
              <a:spcBef>
                <a:spcPct val="0"/>
              </a:spcBef>
            </a:pPr>
            <a:r>
              <a:rPr lang="en-US" smtClean="0">
                <a:latin typeface="Arial" charset="0"/>
                <a:ea typeface="ＭＳ Ｐゴシック"/>
                <a:cs typeface="ＭＳ Ｐゴシック"/>
              </a:rPr>
              <a:t>We are using this for visibility and depth not other features. Make the questions on the right be about the evaluation questions we are asking and show how they go deeper.</a:t>
            </a:r>
          </a:p>
          <a:p>
            <a:pPr eaLnBrk="1" hangingPunct="1">
              <a:spcBef>
                <a:spcPct val="0"/>
              </a:spcBef>
            </a:pPr>
            <a:endParaRPr lang="en-US" sz="2400" smtClean="0">
              <a:latin typeface="Arial" charset="0"/>
              <a:ea typeface="ＭＳ Ｐゴシック"/>
              <a:cs typeface="ＭＳ Ｐゴシック"/>
            </a:endParaRPr>
          </a:p>
          <a:p>
            <a:pPr eaLnBrk="1" hangingPunct="1">
              <a:spcBef>
                <a:spcPct val="0"/>
              </a:spcBef>
            </a:pPr>
            <a:endParaRPr lang="en-US" sz="2400" smtClean="0">
              <a:latin typeface="Arial" charset="0"/>
              <a:ea typeface="ＭＳ Ｐゴシック"/>
              <a:cs typeface="ＭＳ Ｐゴシック"/>
            </a:endParaRPr>
          </a:p>
        </p:txBody>
      </p:sp>
      <p:sp>
        <p:nvSpPr>
          <p:cNvPr id="1044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C3006B1-8552-46E8-A212-2425DC846084}" type="slidenum">
              <a:rPr lang="en-US" smtClean="0">
                <a:latin typeface="Arial" charset="0"/>
                <a:ea typeface="ＭＳ Ｐゴシック"/>
                <a:cs typeface="ＭＳ Ｐゴシック"/>
              </a:rPr>
              <a:pPr fontAlgn="base">
                <a:spcBef>
                  <a:spcPct val="0"/>
                </a:spcBef>
                <a:spcAft>
                  <a:spcPct val="0"/>
                </a:spcAft>
              </a:pPr>
              <a:t>34</a:t>
            </a:fld>
            <a:endParaRPr lang="en-US" smtClean="0">
              <a:latin typeface="Arial" charset="0"/>
              <a:ea typeface="ＭＳ Ｐゴシック"/>
              <a:cs typeface="ＭＳ Ｐゴシック"/>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521" name="Rectangle 2"/>
          <p:cNvSpPr txBox="1">
            <a:spLocks noGrp="1" noChangeArrowheads="1"/>
          </p:cNvSpPr>
          <p:nvPr/>
        </p:nvSpPr>
        <p:spPr bwMode="auto">
          <a:xfrm>
            <a:off x="0" y="0"/>
            <a:ext cx="2971800" cy="457200"/>
          </a:xfrm>
          <a:prstGeom prst="rect">
            <a:avLst/>
          </a:prstGeom>
          <a:noFill/>
          <a:ln w="9525">
            <a:noFill/>
            <a:miter lim="800000"/>
            <a:headEnd/>
            <a:tailEnd/>
          </a:ln>
        </p:spPr>
        <p:txBody>
          <a:bodyPr lIns="91451" tIns="45726" rIns="91451" bIns="45726"/>
          <a:lstStyle/>
          <a:p>
            <a:r>
              <a:rPr lang="en-US" sz="1200">
                <a:latin typeface="Calibri" pitchFamily="34" charset="0"/>
              </a:rPr>
              <a:t>Evaluation from a Self-organizing Versus Predictive Systems Perspective: Examples from the Field </a:t>
            </a:r>
          </a:p>
        </p:txBody>
      </p:sp>
      <p:sp>
        <p:nvSpPr>
          <p:cNvPr id="107522"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lIns="91451" tIns="45726" rIns="91451" bIns="45726"/>
          <a:lstStyle/>
          <a:p>
            <a:pPr algn="r"/>
            <a:fld id="{939C1DB2-CAD7-4477-8D01-EF07F4D7C0A0}" type="datetime1">
              <a:rPr lang="en-US" sz="1200">
                <a:latin typeface="Calibri" pitchFamily="34" charset="0"/>
              </a:rPr>
              <a:pPr algn="r"/>
              <a:t>7/15/12</a:t>
            </a:fld>
            <a:endParaRPr lang="en-US" sz="1200">
              <a:latin typeface="Calibri" pitchFamily="34" charset="0"/>
            </a:endParaRPr>
          </a:p>
        </p:txBody>
      </p:sp>
      <p:sp>
        <p:nvSpPr>
          <p:cNvPr id="107523" name="Rectangle 6"/>
          <p:cNvSpPr txBox="1">
            <a:spLocks noGrp="1" noChangeArrowheads="1"/>
          </p:cNvSpPr>
          <p:nvPr/>
        </p:nvSpPr>
        <p:spPr bwMode="auto">
          <a:xfrm>
            <a:off x="0" y="8685213"/>
            <a:ext cx="2971800" cy="457200"/>
          </a:xfrm>
          <a:prstGeom prst="rect">
            <a:avLst/>
          </a:prstGeom>
          <a:noFill/>
          <a:ln w="9525">
            <a:noFill/>
            <a:miter lim="800000"/>
            <a:headEnd/>
            <a:tailEnd/>
          </a:ln>
        </p:spPr>
        <p:txBody>
          <a:bodyPr lIns="91451" tIns="45726" rIns="91451" bIns="45726" anchor="b"/>
          <a:lstStyle/>
          <a:p>
            <a:r>
              <a:rPr lang="en-US" sz="1200">
                <a:latin typeface="Calibri" pitchFamily="34" charset="0"/>
              </a:rPr>
              <a:t>AE.07.SOvsPSPrsntn.10-24.ppt</a:t>
            </a:r>
          </a:p>
        </p:txBody>
      </p:sp>
      <p:sp>
        <p:nvSpPr>
          <p:cNvPr id="10752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51" tIns="45726" rIns="91451" bIns="45726" anchor="b"/>
          <a:lstStyle/>
          <a:p>
            <a:pPr algn="r"/>
            <a:fld id="{DF41975D-8A6B-4A60-8A33-85928E17D4CE}" type="slidenum">
              <a:rPr lang="en-US" sz="1200">
                <a:latin typeface="Calibri" pitchFamily="34" charset="0"/>
              </a:rPr>
              <a:pPr algn="r"/>
              <a:t>36</a:t>
            </a:fld>
            <a:endParaRPr lang="en-US" sz="1200">
              <a:latin typeface="Calibri" pitchFamily="34" charset="0"/>
            </a:endParaRPr>
          </a:p>
        </p:txBody>
      </p:sp>
      <p:sp>
        <p:nvSpPr>
          <p:cNvPr id="107525"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0752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z="2400" smtClean="0">
              <a:latin typeface="Arial" charset="0"/>
              <a:ea typeface="ＭＳ Ｐゴシック"/>
              <a:cs typeface="ＭＳ Ｐゴシック"/>
            </a:endParaRPr>
          </a:p>
        </p:txBody>
      </p:sp>
      <p:sp>
        <p:nvSpPr>
          <p:cNvPr id="19463" name="Footer Placeholder 7"/>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B. Parsons, InSites (www.insites.org)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3665" name="Rectangle 2"/>
          <p:cNvSpPr txBox="1">
            <a:spLocks noGrp="1" noChangeArrowheads="1"/>
          </p:cNvSpPr>
          <p:nvPr/>
        </p:nvSpPr>
        <p:spPr bwMode="auto">
          <a:xfrm>
            <a:off x="0" y="0"/>
            <a:ext cx="2971800" cy="457200"/>
          </a:xfrm>
          <a:prstGeom prst="rect">
            <a:avLst/>
          </a:prstGeom>
          <a:noFill/>
          <a:ln w="9525">
            <a:noFill/>
            <a:miter lim="800000"/>
            <a:headEnd/>
            <a:tailEnd/>
          </a:ln>
        </p:spPr>
        <p:txBody>
          <a:bodyPr lIns="91451" tIns="45726" rIns="91451" bIns="45726"/>
          <a:lstStyle/>
          <a:p>
            <a:r>
              <a:rPr lang="en-US" sz="1200"/>
              <a:t>Evaluation from a Self-organizing Versus Predictive Systems Perspective: Examples from the Field </a:t>
            </a:r>
          </a:p>
        </p:txBody>
      </p:sp>
      <p:sp>
        <p:nvSpPr>
          <p:cNvPr id="113666"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lIns="91451" tIns="45726" rIns="91451" bIns="45726"/>
          <a:lstStyle/>
          <a:p>
            <a:pPr algn="r"/>
            <a:fld id="{CE5A0C50-7942-4B91-9D36-9983596E1CA6}" type="datetime1">
              <a:rPr lang="en-US" sz="1200"/>
              <a:pPr algn="r"/>
              <a:t>7/15/12</a:t>
            </a:fld>
            <a:endParaRPr lang="en-US" sz="1200"/>
          </a:p>
        </p:txBody>
      </p:sp>
      <p:sp>
        <p:nvSpPr>
          <p:cNvPr id="113667" name="Rectangle 6"/>
          <p:cNvSpPr txBox="1">
            <a:spLocks noGrp="1" noChangeArrowheads="1"/>
          </p:cNvSpPr>
          <p:nvPr/>
        </p:nvSpPr>
        <p:spPr bwMode="auto">
          <a:xfrm>
            <a:off x="0" y="8685213"/>
            <a:ext cx="2971800" cy="457200"/>
          </a:xfrm>
          <a:prstGeom prst="rect">
            <a:avLst/>
          </a:prstGeom>
          <a:noFill/>
          <a:ln w="9525">
            <a:noFill/>
            <a:miter lim="800000"/>
            <a:headEnd/>
            <a:tailEnd/>
          </a:ln>
        </p:spPr>
        <p:txBody>
          <a:bodyPr lIns="91451" tIns="45726" rIns="91451" bIns="45726" anchor="b"/>
          <a:lstStyle/>
          <a:p>
            <a:r>
              <a:rPr lang="en-US" sz="1200"/>
              <a:t>AE.07.SOvsPSPrsntn.10-24.ppt</a:t>
            </a:r>
          </a:p>
        </p:txBody>
      </p:sp>
      <p:sp>
        <p:nvSpPr>
          <p:cNvPr id="11366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51" tIns="45726" rIns="91451" bIns="45726" anchor="b"/>
          <a:lstStyle/>
          <a:p>
            <a:pPr algn="r"/>
            <a:fld id="{D2F9552A-43E8-432E-A3E5-39F5F6D05E67}" type="slidenum">
              <a:rPr lang="en-US" sz="1200"/>
              <a:pPr algn="r"/>
              <a:t>37</a:t>
            </a:fld>
            <a:endParaRPr lang="en-US" sz="1200"/>
          </a:p>
        </p:txBody>
      </p:sp>
      <p:sp>
        <p:nvSpPr>
          <p:cNvPr id="113669"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13670"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z="2400" smtClean="0">
              <a:latin typeface="Arial" charset="0"/>
              <a:ea typeface="ＭＳ Ｐゴシック"/>
              <a:cs typeface="ＭＳ Ｐゴシック"/>
            </a:endParaRPr>
          </a:p>
        </p:txBody>
      </p:sp>
      <p:sp>
        <p:nvSpPr>
          <p:cNvPr id="15368" name="Footer Placeholder 7"/>
          <p:cNvSpPr>
            <a:spLocks noGrp="1"/>
          </p:cNvSpPr>
          <p:nvPr>
            <p:ph type="ftr" sz="quarter" idx="4"/>
          </p:nvPr>
        </p:nvSpPr>
        <p:spPr bwMode="auto">
          <a:ln>
            <a:miter lim="800000"/>
            <a:headEnd/>
            <a:tailEnd/>
          </a:ln>
        </p:spPr>
        <p:txBody>
          <a:bodyPr/>
          <a:lstStyle/>
          <a:p>
            <a:pPr>
              <a:defRPr/>
            </a:pPr>
            <a:r>
              <a:rPr lang="en-US"/>
              <a:t>B. Parsons, InSites (www.insites.org) 4/16/10</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713" name="Rectangle 2"/>
          <p:cNvSpPr txBox="1">
            <a:spLocks noGrp="1" noChangeArrowheads="1"/>
          </p:cNvSpPr>
          <p:nvPr/>
        </p:nvSpPr>
        <p:spPr bwMode="auto">
          <a:xfrm>
            <a:off x="0" y="0"/>
            <a:ext cx="2971800" cy="457200"/>
          </a:xfrm>
          <a:prstGeom prst="rect">
            <a:avLst/>
          </a:prstGeom>
          <a:noFill/>
          <a:ln w="9525">
            <a:noFill/>
            <a:miter lim="800000"/>
            <a:headEnd/>
            <a:tailEnd/>
          </a:ln>
        </p:spPr>
        <p:txBody>
          <a:bodyPr lIns="91451" tIns="45726" rIns="91451" bIns="45726"/>
          <a:lstStyle/>
          <a:p>
            <a:r>
              <a:rPr lang="en-US" sz="1200">
                <a:latin typeface="Calibri" pitchFamily="34" charset="0"/>
              </a:rPr>
              <a:t>Evaluation from a Self-organizing Versus Predictive Systems Perspective: Examples from the Field </a:t>
            </a:r>
          </a:p>
        </p:txBody>
      </p:sp>
      <p:sp>
        <p:nvSpPr>
          <p:cNvPr id="115714"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lIns="91451" tIns="45726" rIns="91451" bIns="45726"/>
          <a:lstStyle/>
          <a:p>
            <a:pPr algn="r"/>
            <a:fld id="{10D905A8-B6B2-4498-8828-135E8FFA2535}" type="datetime1">
              <a:rPr lang="en-US" sz="1200">
                <a:latin typeface="Calibri" pitchFamily="34" charset="0"/>
              </a:rPr>
              <a:pPr algn="r"/>
              <a:t>7/15/12</a:t>
            </a:fld>
            <a:endParaRPr lang="en-US" sz="1200">
              <a:latin typeface="Calibri" pitchFamily="34" charset="0"/>
            </a:endParaRPr>
          </a:p>
        </p:txBody>
      </p:sp>
      <p:sp>
        <p:nvSpPr>
          <p:cNvPr id="115715" name="Rectangle 6"/>
          <p:cNvSpPr txBox="1">
            <a:spLocks noGrp="1" noChangeArrowheads="1"/>
          </p:cNvSpPr>
          <p:nvPr/>
        </p:nvSpPr>
        <p:spPr bwMode="auto">
          <a:xfrm>
            <a:off x="0" y="8685213"/>
            <a:ext cx="2971800" cy="457200"/>
          </a:xfrm>
          <a:prstGeom prst="rect">
            <a:avLst/>
          </a:prstGeom>
          <a:noFill/>
          <a:ln w="9525">
            <a:noFill/>
            <a:miter lim="800000"/>
            <a:headEnd/>
            <a:tailEnd/>
          </a:ln>
        </p:spPr>
        <p:txBody>
          <a:bodyPr lIns="91451" tIns="45726" rIns="91451" bIns="45726" anchor="b"/>
          <a:lstStyle/>
          <a:p>
            <a:r>
              <a:rPr lang="en-US" sz="1200">
                <a:latin typeface="Calibri" pitchFamily="34" charset="0"/>
              </a:rPr>
              <a:t>AE.07.SOvsPSPrsntn.10-24.ppt</a:t>
            </a:r>
          </a:p>
        </p:txBody>
      </p:sp>
      <p:sp>
        <p:nvSpPr>
          <p:cNvPr id="11571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51" tIns="45726" rIns="91451" bIns="45726" anchor="b"/>
          <a:lstStyle/>
          <a:p>
            <a:pPr algn="r"/>
            <a:fld id="{80336C59-BFA9-4038-8C50-16E18670925A}" type="slidenum">
              <a:rPr lang="en-US" sz="1200">
                <a:latin typeface="Calibri" pitchFamily="34" charset="0"/>
              </a:rPr>
              <a:pPr algn="r"/>
              <a:t>38</a:t>
            </a:fld>
            <a:endParaRPr lang="en-US" sz="1200">
              <a:latin typeface="Calibri" pitchFamily="34" charset="0"/>
            </a:endParaRPr>
          </a:p>
        </p:txBody>
      </p:sp>
      <p:sp>
        <p:nvSpPr>
          <p:cNvPr id="115717"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1571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z="2400" smtClean="0">
              <a:latin typeface="Arial" charset="0"/>
              <a:ea typeface="ＭＳ Ｐゴシック"/>
              <a:cs typeface="ＭＳ Ｐゴシック"/>
            </a:endParaRPr>
          </a:p>
        </p:txBody>
      </p:sp>
      <p:sp>
        <p:nvSpPr>
          <p:cNvPr id="19463" name="Footer Placeholder 7"/>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B. Parsons, InSites (www.insites.org)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29" name="Rectangle 2"/>
          <p:cNvSpPr txBox="1">
            <a:spLocks noGrp="1" noChangeArrowheads="1"/>
          </p:cNvSpPr>
          <p:nvPr/>
        </p:nvSpPr>
        <p:spPr bwMode="auto">
          <a:xfrm>
            <a:off x="0" y="0"/>
            <a:ext cx="2971800" cy="457200"/>
          </a:xfrm>
          <a:prstGeom prst="rect">
            <a:avLst/>
          </a:prstGeom>
          <a:noFill/>
          <a:ln w="9525">
            <a:noFill/>
            <a:miter lim="800000"/>
            <a:headEnd/>
            <a:tailEnd/>
          </a:ln>
        </p:spPr>
        <p:txBody>
          <a:bodyPr lIns="91451" tIns="45726" rIns="91451" bIns="45726"/>
          <a:lstStyle/>
          <a:p>
            <a:r>
              <a:rPr lang="en-US" sz="1200">
                <a:latin typeface="Calibri" pitchFamily="34" charset="0"/>
              </a:rPr>
              <a:t>Evaluation from a Self-organizing Versus Predictive Systems Perspective: Examples from the Field </a:t>
            </a:r>
          </a:p>
        </p:txBody>
      </p:sp>
      <p:sp>
        <p:nvSpPr>
          <p:cNvPr id="48130"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lIns="91451" tIns="45726" rIns="91451" bIns="45726"/>
          <a:lstStyle/>
          <a:p>
            <a:pPr algn="r"/>
            <a:fld id="{291E1AF7-CA9B-4AA1-BB2D-41CD1454F7E0}" type="datetime1">
              <a:rPr lang="en-US" sz="1200">
                <a:latin typeface="Calibri" pitchFamily="34" charset="0"/>
              </a:rPr>
              <a:pPr algn="r"/>
              <a:t>7/15/12</a:t>
            </a:fld>
            <a:endParaRPr lang="en-US" sz="1200">
              <a:latin typeface="Calibri" pitchFamily="34" charset="0"/>
            </a:endParaRPr>
          </a:p>
        </p:txBody>
      </p:sp>
      <p:sp>
        <p:nvSpPr>
          <p:cNvPr id="48131" name="Rectangle 6"/>
          <p:cNvSpPr txBox="1">
            <a:spLocks noGrp="1" noChangeArrowheads="1"/>
          </p:cNvSpPr>
          <p:nvPr/>
        </p:nvSpPr>
        <p:spPr bwMode="auto">
          <a:xfrm>
            <a:off x="0" y="8685213"/>
            <a:ext cx="2971800" cy="457200"/>
          </a:xfrm>
          <a:prstGeom prst="rect">
            <a:avLst/>
          </a:prstGeom>
          <a:noFill/>
          <a:ln w="9525">
            <a:noFill/>
            <a:miter lim="800000"/>
            <a:headEnd/>
            <a:tailEnd/>
          </a:ln>
        </p:spPr>
        <p:txBody>
          <a:bodyPr lIns="91451" tIns="45726" rIns="91451" bIns="45726" anchor="b"/>
          <a:lstStyle/>
          <a:p>
            <a:r>
              <a:rPr lang="en-US" sz="1200">
                <a:latin typeface="Calibri" pitchFamily="34" charset="0"/>
              </a:rPr>
              <a:t>AE.07.SOvsPSPrsntn.10-24.ppt</a:t>
            </a:r>
          </a:p>
        </p:txBody>
      </p:sp>
      <p:sp>
        <p:nvSpPr>
          <p:cNvPr id="4813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51" tIns="45726" rIns="91451" bIns="45726" anchor="b"/>
          <a:lstStyle/>
          <a:p>
            <a:pPr algn="r"/>
            <a:fld id="{5C5C1E1B-19C3-43E6-BD4C-0F2E1C6791BE}" type="slidenum">
              <a:rPr lang="en-US" sz="1200">
                <a:latin typeface="Calibri" pitchFamily="34" charset="0"/>
              </a:rPr>
              <a:pPr algn="r"/>
              <a:t>3</a:t>
            </a:fld>
            <a:endParaRPr lang="en-US" sz="1200">
              <a:latin typeface="Calibri" pitchFamily="34" charset="0"/>
            </a:endParaRPr>
          </a:p>
        </p:txBody>
      </p:sp>
      <p:sp>
        <p:nvSpPr>
          <p:cNvPr id="4813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4813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z="2400" smtClean="0">
              <a:latin typeface="Arial" charset="0"/>
              <a:ea typeface="ＭＳ Ｐゴシック"/>
              <a:cs typeface="ＭＳ Ｐゴシック"/>
            </a:endParaRPr>
          </a:p>
        </p:txBody>
      </p:sp>
      <p:sp>
        <p:nvSpPr>
          <p:cNvPr id="49159" name="Footer Placeholder 7"/>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B. Parsons, InSites (www.insites.org)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7" name="Rectangle 2"/>
          <p:cNvSpPr txBox="1">
            <a:spLocks noGrp="1" noChangeArrowheads="1"/>
          </p:cNvSpPr>
          <p:nvPr/>
        </p:nvSpPr>
        <p:spPr bwMode="auto">
          <a:xfrm>
            <a:off x="0" y="0"/>
            <a:ext cx="2971800" cy="457200"/>
          </a:xfrm>
          <a:prstGeom prst="rect">
            <a:avLst/>
          </a:prstGeom>
          <a:noFill/>
          <a:ln w="9525">
            <a:noFill/>
            <a:miter lim="800000"/>
            <a:headEnd/>
            <a:tailEnd/>
          </a:ln>
        </p:spPr>
        <p:txBody>
          <a:bodyPr lIns="91451" tIns="45726" rIns="91451" bIns="45726"/>
          <a:lstStyle/>
          <a:p>
            <a:r>
              <a:rPr lang="en-US" sz="1200"/>
              <a:t>Evaluation from a Self-organizing Versus Predictive Systems Perspective: Examples from the Field </a:t>
            </a:r>
          </a:p>
        </p:txBody>
      </p:sp>
      <p:sp>
        <p:nvSpPr>
          <p:cNvPr id="50178"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lIns="91451" tIns="45726" rIns="91451" bIns="45726"/>
          <a:lstStyle/>
          <a:p>
            <a:pPr algn="r"/>
            <a:fld id="{0387EF89-E1D1-46EC-9CCB-7FBF9863B61C}" type="datetime1">
              <a:rPr lang="en-US" sz="1200"/>
              <a:pPr algn="r"/>
              <a:t>7/15/12</a:t>
            </a:fld>
            <a:endParaRPr lang="en-US" sz="1200"/>
          </a:p>
        </p:txBody>
      </p:sp>
      <p:sp>
        <p:nvSpPr>
          <p:cNvPr id="50179" name="Rectangle 6"/>
          <p:cNvSpPr txBox="1">
            <a:spLocks noGrp="1" noChangeArrowheads="1"/>
          </p:cNvSpPr>
          <p:nvPr/>
        </p:nvSpPr>
        <p:spPr bwMode="auto">
          <a:xfrm>
            <a:off x="0" y="8685213"/>
            <a:ext cx="2971800" cy="457200"/>
          </a:xfrm>
          <a:prstGeom prst="rect">
            <a:avLst/>
          </a:prstGeom>
          <a:noFill/>
          <a:ln w="9525">
            <a:noFill/>
            <a:miter lim="800000"/>
            <a:headEnd/>
            <a:tailEnd/>
          </a:ln>
        </p:spPr>
        <p:txBody>
          <a:bodyPr lIns="91451" tIns="45726" rIns="91451" bIns="45726" anchor="b"/>
          <a:lstStyle/>
          <a:p>
            <a:r>
              <a:rPr lang="en-US" sz="1200"/>
              <a:t>AE.07.SOvsPSPrsntn.10-24.ppt</a:t>
            </a:r>
          </a:p>
        </p:txBody>
      </p:sp>
      <p:sp>
        <p:nvSpPr>
          <p:cNvPr id="5018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51" tIns="45726" rIns="91451" bIns="45726" anchor="b"/>
          <a:lstStyle/>
          <a:p>
            <a:pPr algn="r"/>
            <a:fld id="{30AFDF6F-0D4F-4365-A4E9-33B36F83CF32}" type="slidenum">
              <a:rPr lang="en-US" sz="1200"/>
              <a:pPr algn="r"/>
              <a:t>4</a:t>
            </a:fld>
            <a:endParaRPr lang="en-US" sz="1200"/>
          </a:p>
        </p:txBody>
      </p:sp>
      <p:sp>
        <p:nvSpPr>
          <p:cNvPr id="50181"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0182"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z="2400" smtClean="0">
              <a:latin typeface="Arial" charset="0"/>
              <a:ea typeface="ＭＳ Ｐゴシック"/>
              <a:cs typeface="ＭＳ Ｐゴシック"/>
            </a:endParaRPr>
          </a:p>
        </p:txBody>
      </p:sp>
      <p:sp>
        <p:nvSpPr>
          <p:cNvPr id="9224" name="Footer Placeholder 7"/>
          <p:cNvSpPr>
            <a:spLocks noGrp="1"/>
          </p:cNvSpPr>
          <p:nvPr>
            <p:ph type="ftr" sz="quarter" idx="4"/>
          </p:nvPr>
        </p:nvSpPr>
        <p:spPr bwMode="auto">
          <a:ln>
            <a:miter lim="800000"/>
            <a:headEnd/>
            <a:tailEnd/>
          </a:ln>
        </p:spPr>
        <p:txBody>
          <a:bodyPr/>
          <a:lstStyle/>
          <a:p>
            <a:pPr>
              <a:defRPr/>
            </a:pPr>
            <a:r>
              <a:rPr lang="en-US"/>
              <a:t>B. Parsons, InSites (www.insites.org) 4/16/10</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5" name="Rectangle 2"/>
          <p:cNvSpPr txBox="1">
            <a:spLocks noGrp="1" noChangeArrowheads="1"/>
          </p:cNvSpPr>
          <p:nvPr/>
        </p:nvSpPr>
        <p:spPr bwMode="auto">
          <a:xfrm>
            <a:off x="0" y="0"/>
            <a:ext cx="2971800" cy="457200"/>
          </a:xfrm>
          <a:prstGeom prst="rect">
            <a:avLst/>
          </a:prstGeom>
          <a:noFill/>
          <a:ln w="9525">
            <a:noFill/>
            <a:miter lim="800000"/>
            <a:headEnd/>
            <a:tailEnd/>
          </a:ln>
        </p:spPr>
        <p:txBody>
          <a:bodyPr lIns="91451" tIns="45726" rIns="91451" bIns="45726"/>
          <a:lstStyle/>
          <a:p>
            <a:r>
              <a:rPr lang="en-US" sz="1200">
                <a:latin typeface="Calibri" pitchFamily="34" charset="0"/>
              </a:rPr>
              <a:t>Evaluation from a Self-organizing Versus Predictive Systems Perspective: Examples from the Field </a:t>
            </a:r>
          </a:p>
        </p:txBody>
      </p:sp>
      <p:sp>
        <p:nvSpPr>
          <p:cNvPr id="52226"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lIns="91451" tIns="45726" rIns="91451" bIns="45726"/>
          <a:lstStyle/>
          <a:p>
            <a:pPr algn="r"/>
            <a:fld id="{C63CFBB9-0C8D-4198-AD42-24BC51E8C6C1}" type="datetime1">
              <a:rPr lang="en-US" sz="1200">
                <a:latin typeface="Calibri" pitchFamily="34" charset="0"/>
              </a:rPr>
              <a:pPr algn="r"/>
              <a:t>7/15/12</a:t>
            </a:fld>
            <a:endParaRPr lang="en-US" sz="1200">
              <a:latin typeface="Calibri" pitchFamily="34" charset="0"/>
            </a:endParaRPr>
          </a:p>
        </p:txBody>
      </p:sp>
      <p:sp>
        <p:nvSpPr>
          <p:cNvPr id="52227" name="Rectangle 6"/>
          <p:cNvSpPr txBox="1">
            <a:spLocks noGrp="1" noChangeArrowheads="1"/>
          </p:cNvSpPr>
          <p:nvPr/>
        </p:nvSpPr>
        <p:spPr bwMode="auto">
          <a:xfrm>
            <a:off x="0" y="8685213"/>
            <a:ext cx="2971800" cy="457200"/>
          </a:xfrm>
          <a:prstGeom prst="rect">
            <a:avLst/>
          </a:prstGeom>
          <a:noFill/>
          <a:ln w="9525">
            <a:noFill/>
            <a:miter lim="800000"/>
            <a:headEnd/>
            <a:tailEnd/>
          </a:ln>
        </p:spPr>
        <p:txBody>
          <a:bodyPr lIns="91451" tIns="45726" rIns="91451" bIns="45726" anchor="b"/>
          <a:lstStyle/>
          <a:p>
            <a:r>
              <a:rPr lang="en-US" sz="1200">
                <a:latin typeface="Calibri" pitchFamily="34" charset="0"/>
              </a:rPr>
              <a:t>AE.07.SOvsPSPrsntn.10-24.ppt</a:t>
            </a:r>
          </a:p>
        </p:txBody>
      </p:sp>
      <p:sp>
        <p:nvSpPr>
          <p:cNvPr id="5222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51" tIns="45726" rIns="91451" bIns="45726" anchor="b"/>
          <a:lstStyle/>
          <a:p>
            <a:pPr algn="r"/>
            <a:fld id="{E7D02A03-D695-4591-BE2E-3B48EB97B123}" type="slidenum">
              <a:rPr lang="en-US" sz="1200">
                <a:latin typeface="Calibri" pitchFamily="34" charset="0"/>
              </a:rPr>
              <a:pPr algn="r"/>
              <a:t>5</a:t>
            </a:fld>
            <a:endParaRPr lang="en-US" sz="1200">
              <a:latin typeface="Calibri" pitchFamily="34" charset="0"/>
            </a:endParaRPr>
          </a:p>
        </p:txBody>
      </p:sp>
      <p:sp>
        <p:nvSpPr>
          <p:cNvPr id="52229"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2230"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z="2400" smtClean="0">
              <a:latin typeface="Arial" charset="0"/>
              <a:ea typeface="ＭＳ Ｐゴシック"/>
              <a:cs typeface="ＭＳ Ｐゴシック"/>
            </a:endParaRPr>
          </a:p>
        </p:txBody>
      </p:sp>
      <p:sp>
        <p:nvSpPr>
          <p:cNvPr id="19463" name="Footer Placeholder 7"/>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B. Parsons, InSites (www.insites.org)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3" name="Rectangle 2"/>
          <p:cNvSpPr txBox="1">
            <a:spLocks noGrp="1" noChangeArrowheads="1"/>
          </p:cNvSpPr>
          <p:nvPr/>
        </p:nvSpPr>
        <p:spPr bwMode="auto">
          <a:xfrm>
            <a:off x="0" y="0"/>
            <a:ext cx="2971800" cy="457200"/>
          </a:xfrm>
          <a:prstGeom prst="rect">
            <a:avLst/>
          </a:prstGeom>
          <a:noFill/>
          <a:ln w="9525">
            <a:noFill/>
            <a:miter lim="800000"/>
            <a:headEnd/>
            <a:tailEnd/>
          </a:ln>
        </p:spPr>
        <p:txBody>
          <a:bodyPr lIns="91451" tIns="45726" rIns="91451" bIns="45726"/>
          <a:lstStyle/>
          <a:p>
            <a:endParaRPr lang="en-US" sz="1200">
              <a:latin typeface="Calibri" pitchFamily="34" charset="0"/>
            </a:endParaRPr>
          </a:p>
        </p:txBody>
      </p:sp>
      <p:sp>
        <p:nvSpPr>
          <p:cNvPr id="54274"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lIns="91451" tIns="45726" rIns="91451" bIns="45726"/>
          <a:lstStyle/>
          <a:p>
            <a:pPr algn="r"/>
            <a:fld id="{A5434AF8-83DB-4BAC-BB55-05A5ADA7CAB2}" type="datetime1">
              <a:rPr lang="en-US" sz="1200">
                <a:latin typeface="Calibri" pitchFamily="34" charset="0"/>
              </a:rPr>
              <a:pPr algn="r"/>
              <a:t>7/15/12</a:t>
            </a:fld>
            <a:endParaRPr lang="en-US" sz="1200">
              <a:latin typeface="Calibri" pitchFamily="34" charset="0"/>
            </a:endParaRPr>
          </a:p>
        </p:txBody>
      </p:sp>
      <p:sp>
        <p:nvSpPr>
          <p:cNvPr id="54275" name="Rectangle 6"/>
          <p:cNvSpPr txBox="1">
            <a:spLocks noGrp="1" noChangeArrowheads="1"/>
          </p:cNvSpPr>
          <p:nvPr/>
        </p:nvSpPr>
        <p:spPr bwMode="auto">
          <a:xfrm>
            <a:off x="0" y="8685213"/>
            <a:ext cx="2971800" cy="457200"/>
          </a:xfrm>
          <a:prstGeom prst="rect">
            <a:avLst/>
          </a:prstGeom>
          <a:noFill/>
          <a:ln w="9525">
            <a:noFill/>
            <a:miter lim="800000"/>
            <a:headEnd/>
            <a:tailEnd/>
          </a:ln>
        </p:spPr>
        <p:txBody>
          <a:bodyPr lIns="91451" tIns="45726" rIns="91451" bIns="45726" anchor="b"/>
          <a:lstStyle/>
          <a:p>
            <a:r>
              <a:rPr lang="en-US" sz="1200">
                <a:latin typeface="Calibri" pitchFamily="34" charset="0"/>
              </a:rPr>
              <a:t>AE.07.SOvsPSPrsntn.10-24.ppt</a:t>
            </a:r>
          </a:p>
        </p:txBody>
      </p:sp>
      <p:sp>
        <p:nvSpPr>
          <p:cNvPr id="5427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51" tIns="45726" rIns="91451" bIns="45726" anchor="b"/>
          <a:lstStyle/>
          <a:p>
            <a:pPr algn="r"/>
            <a:fld id="{57F32719-EDD9-450D-82C0-5BEADE08F2CE}" type="slidenum">
              <a:rPr lang="en-US" sz="1200">
                <a:latin typeface="Calibri" pitchFamily="34" charset="0"/>
              </a:rPr>
              <a:pPr algn="r"/>
              <a:t>6</a:t>
            </a:fld>
            <a:endParaRPr lang="en-US" sz="1200">
              <a:latin typeface="Calibri" pitchFamily="34" charset="0"/>
            </a:endParaRPr>
          </a:p>
        </p:txBody>
      </p:sp>
      <p:sp>
        <p:nvSpPr>
          <p:cNvPr id="54277"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427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mtClean="0">
              <a:latin typeface="Arial" charset="0"/>
              <a:ea typeface="ＭＳ Ｐゴシック"/>
              <a:cs typeface="ＭＳ Ｐゴシック"/>
            </a:endParaRPr>
          </a:p>
        </p:txBody>
      </p:sp>
      <p:sp>
        <p:nvSpPr>
          <p:cNvPr id="19463" name="Footer Placeholder 7"/>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B. Parsons, InSites (www.insites.org)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1" name="Rectangle 2"/>
          <p:cNvSpPr txBox="1">
            <a:spLocks noGrp="1" noChangeArrowheads="1"/>
          </p:cNvSpPr>
          <p:nvPr/>
        </p:nvSpPr>
        <p:spPr bwMode="auto">
          <a:xfrm>
            <a:off x="0" y="0"/>
            <a:ext cx="2971800" cy="457200"/>
          </a:xfrm>
          <a:prstGeom prst="rect">
            <a:avLst/>
          </a:prstGeom>
          <a:noFill/>
          <a:ln w="9525">
            <a:noFill/>
            <a:miter lim="800000"/>
            <a:headEnd/>
            <a:tailEnd/>
          </a:ln>
        </p:spPr>
        <p:txBody>
          <a:bodyPr lIns="91451" tIns="45726" rIns="91451" bIns="45726"/>
          <a:lstStyle/>
          <a:p>
            <a:endParaRPr lang="en-US" sz="1200">
              <a:latin typeface="Calibri" pitchFamily="34" charset="0"/>
            </a:endParaRPr>
          </a:p>
        </p:txBody>
      </p:sp>
      <p:sp>
        <p:nvSpPr>
          <p:cNvPr id="56322"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lIns="91451" tIns="45726" rIns="91451" bIns="45726"/>
          <a:lstStyle/>
          <a:p>
            <a:pPr algn="r"/>
            <a:fld id="{D79196C5-EA51-43A4-9E74-E2BD80B9DBF2}" type="datetime1">
              <a:rPr lang="en-US" sz="1200">
                <a:latin typeface="Calibri" pitchFamily="34" charset="0"/>
              </a:rPr>
              <a:pPr algn="r"/>
              <a:t>7/15/12</a:t>
            </a:fld>
            <a:endParaRPr lang="en-US" sz="1200">
              <a:latin typeface="Calibri" pitchFamily="34" charset="0"/>
            </a:endParaRPr>
          </a:p>
        </p:txBody>
      </p:sp>
      <p:sp>
        <p:nvSpPr>
          <p:cNvPr id="56323" name="Rectangle 6"/>
          <p:cNvSpPr txBox="1">
            <a:spLocks noGrp="1" noChangeArrowheads="1"/>
          </p:cNvSpPr>
          <p:nvPr/>
        </p:nvSpPr>
        <p:spPr bwMode="auto">
          <a:xfrm>
            <a:off x="0" y="8685213"/>
            <a:ext cx="2971800" cy="457200"/>
          </a:xfrm>
          <a:prstGeom prst="rect">
            <a:avLst/>
          </a:prstGeom>
          <a:noFill/>
          <a:ln w="9525">
            <a:noFill/>
            <a:miter lim="800000"/>
            <a:headEnd/>
            <a:tailEnd/>
          </a:ln>
        </p:spPr>
        <p:txBody>
          <a:bodyPr lIns="91451" tIns="45726" rIns="91451" bIns="45726" anchor="b"/>
          <a:lstStyle/>
          <a:p>
            <a:r>
              <a:rPr lang="en-US" sz="1200">
                <a:latin typeface="Calibri" pitchFamily="34" charset="0"/>
              </a:rPr>
              <a:t>AE.07.SOvsPSPrsntn.10-24.ppt</a:t>
            </a:r>
          </a:p>
        </p:txBody>
      </p:sp>
      <p:sp>
        <p:nvSpPr>
          <p:cNvPr id="5632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51" tIns="45726" rIns="91451" bIns="45726" anchor="b"/>
          <a:lstStyle/>
          <a:p>
            <a:pPr algn="r"/>
            <a:fld id="{089BA875-8863-4ACC-AFD9-0B8ABC6703DA}" type="slidenum">
              <a:rPr lang="en-US" sz="1200">
                <a:latin typeface="Calibri" pitchFamily="34" charset="0"/>
              </a:rPr>
              <a:pPr algn="r"/>
              <a:t>7</a:t>
            </a:fld>
            <a:endParaRPr lang="en-US" sz="1200">
              <a:latin typeface="Calibri" pitchFamily="34" charset="0"/>
            </a:endParaRPr>
          </a:p>
        </p:txBody>
      </p:sp>
      <p:sp>
        <p:nvSpPr>
          <p:cNvPr id="56325"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632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smtClean="0">
                <a:latin typeface="Arial" charset="0"/>
                <a:ea typeface="ＭＳ Ｐゴシック"/>
                <a:cs typeface="ＭＳ Ｐゴシック"/>
              </a:rPr>
              <a:t>Recall that each of the six SEEs drew diagrams</a:t>
            </a:r>
          </a:p>
        </p:txBody>
      </p:sp>
      <p:sp>
        <p:nvSpPr>
          <p:cNvPr id="19463" name="Footer Placeholder 7"/>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B. Parsons, InSites (www.insites.org)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8" name="Footer Placeholder 7"/>
          <p:cNvSpPr>
            <a:spLocks noGrp="1"/>
          </p:cNvSpPr>
          <p:nvPr>
            <p:ph type="ftr" sz="quarter" idx="4"/>
          </p:nvPr>
        </p:nvSpPr>
        <p:spPr/>
        <p:txBody>
          <a:bodyPr/>
          <a:lstStyle/>
          <a:p>
            <a:pPr>
              <a:defRPr/>
            </a:pPr>
            <a:r>
              <a:rPr lang="en-US" smtClean="0"/>
              <a:t>HSDP Fraser Health 2012</a:t>
            </a:r>
            <a:endParaRPr lang="en-US" dirty="0"/>
          </a:p>
        </p:txBody>
      </p:sp>
      <p:sp>
        <p:nvSpPr>
          <p:cNvPr id="9" name="Slide Number Placeholder 8"/>
          <p:cNvSpPr>
            <a:spLocks noGrp="1"/>
          </p:cNvSpPr>
          <p:nvPr>
            <p:ph type="sldNum" sz="quarter" idx="5"/>
          </p:nvPr>
        </p:nvSpPr>
        <p:spPr/>
        <p:txBody>
          <a:bodyPr/>
          <a:lstStyle/>
          <a:p>
            <a:pPr>
              <a:defRPr/>
            </a:pPr>
            <a:r>
              <a:rPr lang="en-US" smtClean="0"/>
              <a:t> Day 1 Page </a:t>
            </a:r>
            <a:fld id="{562414CC-4CE2-43DE-99A9-73C028DC1A6F}"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8" name="Footer Placeholder 7"/>
          <p:cNvSpPr>
            <a:spLocks noGrp="1"/>
          </p:cNvSpPr>
          <p:nvPr>
            <p:ph type="ftr" sz="quarter" idx="4"/>
          </p:nvPr>
        </p:nvSpPr>
        <p:spPr/>
        <p:txBody>
          <a:bodyPr/>
          <a:lstStyle/>
          <a:p>
            <a:pPr>
              <a:defRPr/>
            </a:pPr>
            <a:r>
              <a:rPr lang="en-US" smtClean="0"/>
              <a:t>HSDP Fraser Health 2012</a:t>
            </a:r>
            <a:endParaRPr lang="en-US" dirty="0"/>
          </a:p>
        </p:txBody>
      </p:sp>
      <p:sp>
        <p:nvSpPr>
          <p:cNvPr id="9" name="Slide Number Placeholder 8"/>
          <p:cNvSpPr>
            <a:spLocks noGrp="1"/>
          </p:cNvSpPr>
          <p:nvPr>
            <p:ph type="sldNum" sz="quarter" idx="5"/>
          </p:nvPr>
        </p:nvSpPr>
        <p:spPr/>
        <p:txBody>
          <a:bodyPr/>
          <a:lstStyle/>
          <a:p>
            <a:pPr>
              <a:defRPr/>
            </a:pPr>
            <a:r>
              <a:rPr lang="en-US" smtClean="0"/>
              <a:t> Day 1 Page </a:t>
            </a:r>
            <a:fld id="{9DA63D31-F250-419F-AEC9-4C52604E69AA}"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8653A8D-7C69-4502-A4CA-B1A90682DFF2}" type="datetimeFigureOut">
              <a:rPr lang="en-US"/>
              <a:pPr>
                <a:defRPr/>
              </a:pPr>
              <a:t>7/15/12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449597-6D80-4C52-8746-8A1720E0C22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9B128C6-EE76-43D1-A86E-37449997876D}" type="datetimeFigureOut">
              <a:rPr lang="en-US"/>
              <a:pPr>
                <a:defRPr/>
              </a:pPr>
              <a:t>7/15/12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898521-73F7-4992-8537-2A6D7EFDCFB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7AEC3C2-1D0E-4473-BD8D-B4124ABA92C9}" type="datetimeFigureOut">
              <a:rPr lang="en-US"/>
              <a:pPr>
                <a:defRPr/>
              </a:pPr>
              <a:t>7/15/12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FBC0657-99F0-4C78-A71A-D989E2B5CB8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2_Section Title Slide">
    <p:spTree>
      <p:nvGrpSpPr>
        <p:cNvPr id="1" name=""/>
        <p:cNvGrpSpPr/>
        <p:nvPr/>
      </p:nvGrpSpPr>
      <p:grpSpPr>
        <a:xfrm>
          <a:off x="0" y="0"/>
          <a:ext cx="0" cy="0"/>
          <a:chOff x="0" y="0"/>
          <a:chExt cx="0" cy="0"/>
        </a:xfrm>
      </p:grpSpPr>
      <p:sp>
        <p:nvSpPr>
          <p:cNvPr id="2" name="Rectangle 81"/>
          <p:cNvSpPr>
            <a:spLocks noChangeArrowheads="1"/>
          </p:cNvSpPr>
          <p:nvPr userDrawn="1"/>
        </p:nvSpPr>
        <p:spPr bwMode="auto">
          <a:xfrm>
            <a:off x="8534400" y="6302375"/>
            <a:ext cx="395288" cy="244475"/>
          </a:xfrm>
          <a:prstGeom prst="rect">
            <a:avLst/>
          </a:prstGeom>
          <a:noFill/>
          <a:ln w="9525">
            <a:noFill/>
            <a:miter lim="800000"/>
            <a:headEnd/>
            <a:tailEnd/>
          </a:ln>
          <a:effectLst/>
        </p:spPr>
        <p:txBody>
          <a:bodyPr wrap="none">
            <a:spAutoFit/>
          </a:bodyPr>
          <a:lstStyle/>
          <a:p>
            <a:pPr fontAlgn="auto">
              <a:spcBef>
                <a:spcPts val="0"/>
              </a:spcBef>
              <a:spcAft>
                <a:spcPts val="0"/>
              </a:spcAft>
              <a:defRPr/>
            </a:pPr>
            <a:fld id="{D0FEAACC-D2A1-4FC4-8030-EAA52279156E}" type="slidenum">
              <a:rPr lang="en-US" sz="1000">
                <a:solidFill>
                  <a:schemeClr val="accent2"/>
                </a:solidFill>
                <a:latin typeface="Tahoma Bold" charset="0"/>
              </a:rPr>
              <a:pPr fontAlgn="auto">
                <a:spcBef>
                  <a:spcPts val="0"/>
                </a:spcBef>
                <a:spcAft>
                  <a:spcPts val="0"/>
                </a:spcAft>
                <a:defRPr/>
              </a:pPr>
              <a:t>‹#›</a:t>
            </a:fld>
            <a:endParaRPr lang="en-US">
              <a:latin typeface="Times" charset="0"/>
            </a:endParaRPr>
          </a:p>
        </p:txBody>
      </p:sp>
      <p:sp>
        <p:nvSpPr>
          <p:cNvPr id="3" name="Text Box 84"/>
          <p:cNvSpPr txBox="1">
            <a:spLocks noChangeArrowheads="1"/>
          </p:cNvSpPr>
          <p:nvPr userDrawn="1"/>
        </p:nvSpPr>
        <p:spPr bwMode="auto">
          <a:xfrm>
            <a:off x="7569200" y="6553200"/>
            <a:ext cx="1447800" cy="457200"/>
          </a:xfrm>
          <a:prstGeom prst="rect">
            <a:avLst/>
          </a:prstGeom>
          <a:noFill/>
          <a:ln w="9525">
            <a:noFill/>
            <a:miter lim="800000"/>
            <a:headEnd/>
            <a:tailEnd/>
          </a:ln>
        </p:spPr>
        <p:txBody>
          <a:bodyPr>
            <a:spAutoFit/>
          </a:bodyPr>
          <a:lstStyle/>
          <a:p>
            <a:pPr fontAlgn="auto">
              <a:spcBef>
                <a:spcPct val="50000"/>
              </a:spcBef>
              <a:spcAft>
                <a:spcPts val="0"/>
              </a:spcAft>
              <a:defRPr/>
            </a:pPr>
            <a:endParaRPr lang="en-US">
              <a:latin typeface="Arial" pitchFamily="34" charset="0"/>
              <a:ea typeface="ＭＳ Ｐゴシック" pitchFamily="34" charset="-128"/>
            </a:endParaRPr>
          </a:p>
        </p:txBody>
      </p:sp>
      <p:sp>
        <p:nvSpPr>
          <p:cNvPr id="4" name="Title 1"/>
          <p:cNvSpPr txBox="1">
            <a:spLocks/>
          </p:cNvSpPr>
          <p:nvPr/>
        </p:nvSpPr>
        <p:spPr bwMode="auto">
          <a:xfrm>
            <a:off x="914400" y="1524000"/>
            <a:ext cx="8229600" cy="1143000"/>
          </a:xfrm>
          <a:prstGeom prst="rect">
            <a:avLst/>
          </a:prstGeom>
          <a:noFill/>
          <a:ln w="9525">
            <a:noFill/>
            <a:miter lim="800000"/>
            <a:headEnd/>
            <a:tailEnd/>
          </a:ln>
        </p:spPr>
        <p:txBody>
          <a:bodyPr anchor="ctr"/>
          <a:lstStyle/>
          <a:p>
            <a:pPr algn="ctr" fontAlgn="auto">
              <a:spcBef>
                <a:spcPts val="5400"/>
              </a:spcBef>
              <a:spcAft>
                <a:spcPts val="1800"/>
              </a:spcAft>
              <a:defRPr/>
            </a:pPr>
            <a:endParaRPr lang="en-US" sz="2800" b="1" dirty="0">
              <a:solidFill>
                <a:srgbClr val="FFFFFF"/>
              </a:solidFill>
              <a:latin typeface="+mn-lt"/>
              <a:ea typeface="ＭＳ Ｐゴシック"/>
              <a:cs typeface="Arial" charset="0"/>
            </a:endParaRPr>
          </a:p>
        </p:txBody>
      </p:sp>
      <p:sp>
        <p:nvSpPr>
          <p:cNvPr id="5" name="Title 1"/>
          <p:cNvSpPr txBox="1">
            <a:spLocks/>
          </p:cNvSpPr>
          <p:nvPr userDrawn="1"/>
        </p:nvSpPr>
        <p:spPr bwMode="auto">
          <a:xfrm>
            <a:off x="914400" y="1524000"/>
            <a:ext cx="8229600" cy="1143000"/>
          </a:xfrm>
          <a:prstGeom prst="rect">
            <a:avLst/>
          </a:prstGeom>
          <a:noFill/>
          <a:ln w="9525">
            <a:noFill/>
            <a:miter lim="800000"/>
            <a:headEnd/>
            <a:tailEnd/>
          </a:ln>
        </p:spPr>
        <p:txBody>
          <a:bodyPr anchor="ctr"/>
          <a:lstStyle/>
          <a:p>
            <a:pPr algn="ctr" fontAlgn="auto">
              <a:spcBef>
                <a:spcPts val="5400"/>
              </a:spcBef>
              <a:spcAft>
                <a:spcPts val="1800"/>
              </a:spcAft>
              <a:defRPr/>
            </a:pPr>
            <a:endParaRPr lang="en-US" sz="2800" b="1" dirty="0">
              <a:solidFill>
                <a:srgbClr val="FFFFFF"/>
              </a:solidFill>
              <a:latin typeface="+mn-lt"/>
              <a:ea typeface="ＭＳ Ｐゴシック"/>
              <a:cs typeface="Arial" charset="0"/>
            </a:endParaRPr>
          </a:p>
        </p:txBody>
      </p:sp>
      <p:sp>
        <p:nvSpPr>
          <p:cNvPr id="6" name="Rectangle 78"/>
          <p:cNvSpPr>
            <a:spLocks noChangeArrowheads="1"/>
          </p:cNvSpPr>
          <p:nvPr userDrawn="1"/>
        </p:nvSpPr>
        <p:spPr bwMode="auto">
          <a:xfrm>
            <a:off x="1340556" y="6129339"/>
            <a:ext cx="7803444" cy="728662"/>
          </a:xfrm>
          <a:prstGeom prst="rect">
            <a:avLst/>
          </a:prstGeom>
          <a:gradFill flip="none" rotWithShape="1">
            <a:gsLst>
              <a:gs pos="100000">
                <a:schemeClr val="bg1">
                  <a:alpha val="61000"/>
                </a:schemeClr>
              </a:gs>
              <a:gs pos="46000">
                <a:srgbClr val="CBB0C5">
                  <a:alpha val="66000"/>
                </a:srgbClr>
              </a:gs>
              <a:gs pos="20000">
                <a:srgbClr val="BA8FA0">
                  <a:alpha val="61000"/>
                </a:srgbClr>
              </a:gs>
            </a:gsLst>
            <a:path path="circle">
              <a:fillToRect l="100000" b="100000"/>
            </a:path>
            <a:tileRect t="-100000" r="-100000"/>
          </a:gradFill>
          <a:ln w="3175" cap="flat" cmpd="sng" algn="ctr">
            <a:noFill/>
            <a:prstDash val="solid"/>
            <a:miter lim="800000"/>
            <a:headEnd type="none" w="med" len="med"/>
            <a:tailEnd type="none" w="med" len="med"/>
          </a:ln>
          <a:effectLst/>
        </p:spPr>
        <p:txBody>
          <a:bodyPr wrap="none" anchor="ctr"/>
          <a:lstStyle/>
          <a:p>
            <a:pPr algn="ctr" fontAlgn="auto">
              <a:spcBef>
                <a:spcPts val="0"/>
              </a:spcBef>
              <a:spcAft>
                <a:spcPts val="0"/>
              </a:spcAft>
              <a:defRPr/>
            </a:pPr>
            <a:endParaRPr lang="en-US">
              <a:latin typeface="Arial" pitchFamily="34" charset="0"/>
              <a:ea typeface="ＭＳ Ｐゴシック" pitchFamily="34" charset="-128"/>
            </a:endParaRPr>
          </a:p>
        </p:txBody>
      </p:sp>
      <p:pic>
        <p:nvPicPr>
          <p:cNvPr id="7" name="Picture 13" descr="TM.10.InSLogo.1.75X.82.jpg"/>
          <p:cNvPicPr>
            <a:picLocks noChangeAspect="1"/>
          </p:cNvPicPr>
          <p:nvPr userDrawn="1"/>
        </p:nvPicPr>
        <p:blipFill>
          <a:blip r:embed="rId2"/>
          <a:srcRect/>
          <a:stretch>
            <a:fillRect/>
          </a:stretch>
        </p:blipFill>
        <p:spPr bwMode="auto">
          <a:xfrm>
            <a:off x="173038" y="6096000"/>
            <a:ext cx="1482725" cy="695325"/>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Title and Bullets --no banner graphic">
    <p:spTree>
      <p:nvGrpSpPr>
        <p:cNvPr id="1" name=""/>
        <p:cNvGrpSpPr/>
        <p:nvPr/>
      </p:nvGrpSpPr>
      <p:grpSpPr>
        <a:xfrm>
          <a:off x="0" y="0"/>
          <a:ext cx="0" cy="0"/>
          <a:chOff x="0" y="0"/>
          <a:chExt cx="0" cy="0"/>
        </a:xfrm>
      </p:grpSpPr>
      <p:sp>
        <p:nvSpPr>
          <p:cNvPr id="2" name="Rectangle 81"/>
          <p:cNvSpPr>
            <a:spLocks noChangeArrowheads="1"/>
          </p:cNvSpPr>
          <p:nvPr userDrawn="1"/>
        </p:nvSpPr>
        <p:spPr bwMode="auto">
          <a:xfrm>
            <a:off x="8534400" y="6302375"/>
            <a:ext cx="395288" cy="244475"/>
          </a:xfrm>
          <a:prstGeom prst="rect">
            <a:avLst/>
          </a:prstGeom>
          <a:noFill/>
          <a:ln w="9525">
            <a:noFill/>
            <a:miter lim="800000"/>
            <a:headEnd/>
            <a:tailEnd/>
          </a:ln>
          <a:effectLst/>
        </p:spPr>
        <p:txBody>
          <a:bodyPr wrap="none">
            <a:spAutoFit/>
          </a:bodyPr>
          <a:lstStyle/>
          <a:p>
            <a:pPr fontAlgn="auto">
              <a:spcBef>
                <a:spcPts val="0"/>
              </a:spcBef>
              <a:spcAft>
                <a:spcPts val="0"/>
              </a:spcAft>
              <a:defRPr/>
            </a:pPr>
            <a:fld id="{A90146C3-25AA-4F96-93BC-BB129347AAAB}" type="slidenum">
              <a:rPr lang="en-US" sz="1000">
                <a:solidFill>
                  <a:schemeClr val="accent2"/>
                </a:solidFill>
                <a:latin typeface="Tahoma Bold" charset="0"/>
              </a:rPr>
              <a:pPr fontAlgn="auto">
                <a:spcBef>
                  <a:spcPts val="0"/>
                </a:spcBef>
                <a:spcAft>
                  <a:spcPts val="0"/>
                </a:spcAft>
                <a:defRPr/>
              </a:pPr>
              <a:t>‹#›</a:t>
            </a:fld>
            <a:endParaRPr lang="en-US">
              <a:latin typeface="Times" charset="0"/>
            </a:endParaRPr>
          </a:p>
        </p:txBody>
      </p:sp>
      <p:sp>
        <p:nvSpPr>
          <p:cNvPr id="3" name="Text Box 84"/>
          <p:cNvSpPr txBox="1">
            <a:spLocks noChangeArrowheads="1"/>
          </p:cNvSpPr>
          <p:nvPr userDrawn="1"/>
        </p:nvSpPr>
        <p:spPr bwMode="auto">
          <a:xfrm>
            <a:off x="7569200" y="6553200"/>
            <a:ext cx="1447800" cy="457200"/>
          </a:xfrm>
          <a:prstGeom prst="rect">
            <a:avLst/>
          </a:prstGeom>
          <a:noFill/>
          <a:ln w="9525">
            <a:noFill/>
            <a:miter lim="800000"/>
            <a:headEnd/>
            <a:tailEnd/>
          </a:ln>
        </p:spPr>
        <p:txBody>
          <a:bodyPr>
            <a:spAutoFit/>
          </a:bodyPr>
          <a:lstStyle/>
          <a:p>
            <a:pPr fontAlgn="auto">
              <a:spcBef>
                <a:spcPct val="50000"/>
              </a:spcBef>
              <a:spcAft>
                <a:spcPts val="0"/>
              </a:spcAft>
              <a:defRPr/>
            </a:pPr>
            <a:endParaRPr lang="en-US">
              <a:latin typeface="+mn-lt"/>
            </a:endParaRPr>
          </a:p>
        </p:txBody>
      </p:sp>
      <p:sp>
        <p:nvSpPr>
          <p:cNvPr id="4" name="Rectangle 77"/>
          <p:cNvSpPr>
            <a:spLocks noChangeArrowheads="1"/>
          </p:cNvSpPr>
          <p:nvPr userDrawn="1"/>
        </p:nvSpPr>
        <p:spPr bwMode="auto">
          <a:xfrm rot="10800000">
            <a:off x="0" y="6046788"/>
            <a:ext cx="9169400" cy="100012"/>
          </a:xfrm>
          <a:prstGeom prst="rect">
            <a:avLst/>
          </a:prstGeom>
          <a:gradFill rotWithShape="0">
            <a:gsLst>
              <a:gs pos="0">
                <a:srgbClr val="BA8FA0"/>
              </a:gs>
              <a:gs pos="50000">
                <a:srgbClr val="D2B6CB"/>
              </a:gs>
              <a:gs pos="100000">
                <a:srgbClr val="BA8FA0"/>
              </a:gs>
            </a:gsLst>
            <a:lin ang="0" scaled="1"/>
          </a:gra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5" name="Rectangle 78"/>
          <p:cNvSpPr>
            <a:spLocks noChangeArrowheads="1"/>
          </p:cNvSpPr>
          <p:nvPr userDrawn="1"/>
        </p:nvSpPr>
        <p:spPr bwMode="auto">
          <a:xfrm>
            <a:off x="0" y="6172199"/>
            <a:ext cx="9169400" cy="713229"/>
          </a:xfrm>
          <a:prstGeom prst="rect">
            <a:avLst/>
          </a:prstGeom>
          <a:gradFill flip="none" rotWithShape="1">
            <a:gsLst>
              <a:gs pos="14000">
                <a:srgbClr val="BA8FA0">
                  <a:alpha val="61000"/>
                </a:srgbClr>
              </a:gs>
              <a:gs pos="40000">
                <a:srgbClr val="CBB0C5">
                  <a:alpha val="66000"/>
                </a:srgbClr>
              </a:gs>
            </a:gsLst>
            <a:path path="circle">
              <a:fillToRect l="100000" t="100000"/>
            </a:path>
            <a:tileRect r="-100000" b="-100000"/>
          </a:gradFill>
          <a:ln w="3175" cap="flat" cmpd="sng" algn="ctr">
            <a:solidFill>
              <a:srgbClr val="CAD1D1"/>
            </a:solidFill>
            <a:prstDash val="solid"/>
            <a:miter lim="800000"/>
            <a:headEnd type="none" w="med" len="med"/>
            <a:tailEnd type="none" w="med" len="med"/>
          </a:ln>
          <a:effectLst/>
        </p:spPr>
        <p:txBody>
          <a:bodyPr wrap="none" anchor="ctr"/>
          <a:lstStyle/>
          <a:p>
            <a:pPr algn="ctr" fontAlgn="auto">
              <a:spcBef>
                <a:spcPts val="0"/>
              </a:spcBef>
              <a:spcAft>
                <a:spcPts val="0"/>
              </a:spcAft>
              <a:defRPr/>
            </a:pPr>
            <a:endParaRPr lang="en-US">
              <a:latin typeface="+mn-lt"/>
            </a:endParaRPr>
          </a:p>
        </p:txBody>
      </p:sp>
      <p:pic>
        <p:nvPicPr>
          <p:cNvPr id="6" name="Picture 10"/>
          <p:cNvPicPr>
            <a:picLocks noChangeAspect="1" noChangeArrowheads="1"/>
          </p:cNvPicPr>
          <p:nvPr userDrawn="1"/>
        </p:nvPicPr>
        <p:blipFill>
          <a:blip r:embed="rId2"/>
          <a:srcRect/>
          <a:stretch>
            <a:fillRect/>
          </a:stretch>
        </p:blipFill>
        <p:spPr bwMode="auto">
          <a:xfrm>
            <a:off x="330200" y="5994400"/>
            <a:ext cx="1627188" cy="728663"/>
          </a:xfrm>
          <a:prstGeom prst="rect">
            <a:avLst/>
          </a:prstGeom>
          <a:noFill/>
          <a:ln w="9525">
            <a:noFill/>
            <a:miter lim="800000"/>
            <a:headEnd/>
            <a:tailEnd/>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3_Section Title Slide">
    <p:spTree>
      <p:nvGrpSpPr>
        <p:cNvPr id="1" name=""/>
        <p:cNvGrpSpPr/>
        <p:nvPr/>
      </p:nvGrpSpPr>
      <p:grpSpPr>
        <a:xfrm>
          <a:off x="0" y="0"/>
          <a:ext cx="0" cy="0"/>
          <a:chOff x="0" y="0"/>
          <a:chExt cx="0" cy="0"/>
        </a:xfrm>
      </p:grpSpPr>
      <p:sp>
        <p:nvSpPr>
          <p:cNvPr id="2" name="Rectangle 81"/>
          <p:cNvSpPr>
            <a:spLocks noChangeArrowheads="1"/>
          </p:cNvSpPr>
          <p:nvPr userDrawn="1"/>
        </p:nvSpPr>
        <p:spPr bwMode="auto">
          <a:xfrm>
            <a:off x="8534400" y="6302375"/>
            <a:ext cx="395288" cy="244475"/>
          </a:xfrm>
          <a:prstGeom prst="rect">
            <a:avLst/>
          </a:prstGeom>
          <a:noFill/>
          <a:ln w="9525">
            <a:noFill/>
            <a:miter lim="800000"/>
            <a:headEnd/>
            <a:tailEnd/>
          </a:ln>
          <a:effectLst/>
        </p:spPr>
        <p:txBody>
          <a:bodyPr wrap="none">
            <a:spAutoFit/>
          </a:bodyPr>
          <a:lstStyle/>
          <a:p>
            <a:pPr>
              <a:defRPr/>
            </a:pPr>
            <a:fld id="{04C48653-8B86-46F0-AF64-63B68F63EBFC}" type="slidenum">
              <a:rPr lang="en-US" sz="1000">
                <a:solidFill>
                  <a:schemeClr val="accent2"/>
                </a:solidFill>
                <a:latin typeface="Tahoma Bold" charset="0"/>
              </a:rPr>
              <a:pPr>
                <a:defRPr/>
              </a:pPr>
              <a:t>‹#›</a:t>
            </a:fld>
            <a:endParaRPr lang="en-US">
              <a:latin typeface="Times" charset="0"/>
            </a:endParaRPr>
          </a:p>
        </p:txBody>
      </p:sp>
      <p:sp>
        <p:nvSpPr>
          <p:cNvPr id="3" name="Text Box 84"/>
          <p:cNvSpPr txBox="1">
            <a:spLocks noChangeArrowheads="1"/>
          </p:cNvSpPr>
          <p:nvPr userDrawn="1"/>
        </p:nvSpPr>
        <p:spPr bwMode="auto">
          <a:xfrm>
            <a:off x="7569200" y="6553200"/>
            <a:ext cx="1447800" cy="457200"/>
          </a:xfrm>
          <a:prstGeom prst="rect">
            <a:avLst/>
          </a:prstGeom>
          <a:noFill/>
          <a:ln w="9525">
            <a:noFill/>
            <a:miter lim="800000"/>
            <a:headEnd/>
            <a:tailEnd/>
          </a:ln>
        </p:spPr>
        <p:txBody>
          <a:bodyPr>
            <a:spAutoFit/>
          </a:bodyPr>
          <a:lstStyle/>
          <a:p>
            <a:pPr>
              <a:spcBef>
                <a:spcPct val="50000"/>
              </a:spcBef>
              <a:defRPr/>
            </a:pPr>
            <a:endParaRPr lang="en-US">
              <a:latin typeface="Arial" pitchFamily="34" charset="0"/>
              <a:ea typeface="ＭＳ Ｐゴシック" pitchFamily="34" charset="-128"/>
            </a:endParaRPr>
          </a:p>
        </p:txBody>
      </p:sp>
      <p:sp>
        <p:nvSpPr>
          <p:cNvPr id="4" name="Title 1"/>
          <p:cNvSpPr txBox="1">
            <a:spLocks/>
          </p:cNvSpPr>
          <p:nvPr/>
        </p:nvSpPr>
        <p:spPr bwMode="auto">
          <a:xfrm>
            <a:off x="914400" y="1524000"/>
            <a:ext cx="8229600" cy="1143000"/>
          </a:xfrm>
          <a:prstGeom prst="rect">
            <a:avLst/>
          </a:prstGeom>
          <a:noFill/>
          <a:ln w="9525">
            <a:noFill/>
            <a:miter lim="800000"/>
            <a:headEnd/>
            <a:tailEnd/>
          </a:ln>
        </p:spPr>
        <p:txBody>
          <a:bodyPr anchor="ctr"/>
          <a:lstStyle/>
          <a:p>
            <a:pPr algn="ctr">
              <a:spcBef>
                <a:spcPts val="5400"/>
              </a:spcBef>
              <a:spcAft>
                <a:spcPts val="1800"/>
              </a:spcAft>
              <a:defRPr/>
            </a:pPr>
            <a:endParaRPr lang="en-US" sz="2800" b="1" dirty="0">
              <a:solidFill>
                <a:srgbClr val="FFFFFF"/>
              </a:solidFill>
              <a:ea typeface="ＭＳ Ｐゴシック"/>
              <a:cs typeface="Arial" charset="0"/>
            </a:endParaRPr>
          </a:p>
        </p:txBody>
      </p:sp>
      <p:sp>
        <p:nvSpPr>
          <p:cNvPr id="5" name="Title 1"/>
          <p:cNvSpPr txBox="1">
            <a:spLocks/>
          </p:cNvSpPr>
          <p:nvPr userDrawn="1"/>
        </p:nvSpPr>
        <p:spPr bwMode="auto">
          <a:xfrm>
            <a:off x="914400" y="1524000"/>
            <a:ext cx="8229600" cy="1143000"/>
          </a:xfrm>
          <a:prstGeom prst="rect">
            <a:avLst/>
          </a:prstGeom>
          <a:noFill/>
          <a:ln w="9525">
            <a:noFill/>
            <a:miter lim="800000"/>
            <a:headEnd/>
            <a:tailEnd/>
          </a:ln>
        </p:spPr>
        <p:txBody>
          <a:bodyPr anchor="ctr"/>
          <a:lstStyle/>
          <a:p>
            <a:pPr algn="ctr">
              <a:spcBef>
                <a:spcPts val="5400"/>
              </a:spcBef>
              <a:spcAft>
                <a:spcPts val="1800"/>
              </a:spcAft>
              <a:defRPr/>
            </a:pPr>
            <a:endParaRPr lang="en-US" sz="2800" b="1" dirty="0">
              <a:solidFill>
                <a:srgbClr val="FFFFFF"/>
              </a:solidFill>
              <a:ea typeface="ＭＳ Ｐゴシック"/>
              <a:cs typeface="Arial" charset="0"/>
            </a:endParaRPr>
          </a:p>
        </p:txBody>
      </p:sp>
      <p:sp>
        <p:nvSpPr>
          <p:cNvPr id="6" name="Rectangle 78"/>
          <p:cNvSpPr>
            <a:spLocks noChangeArrowheads="1"/>
          </p:cNvSpPr>
          <p:nvPr userDrawn="1"/>
        </p:nvSpPr>
        <p:spPr bwMode="auto">
          <a:xfrm>
            <a:off x="1340556" y="6129339"/>
            <a:ext cx="7803444" cy="728662"/>
          </a:xfrm>
          <a:prstGeom prst="rect">
            <a:avLst/>
          </a:prstGeom>
          <a:gradFill flip="none" rotWithShape="1">
            <a:gsLst>
              <a:gs pos="100000">
                <a:schemeClr val="bg1">
                  <a:alpha val="61000"/>
                </a:schemeClr>
              </a:gs>
              <a:gs pos="46000">
                <a:srgbClr val="CBB0C5">
                  <a:alpha val="66000"/>
                </a:srgbClr>
              </a:gs>
              <a:gs pos="20000">
                <a:srgbClr val="BA8FA0">
                  <a:alpha val="61000"/>
                </a:srgbClr>
              </a:gs>
            </a:gsLst>
            <a:path path="circle">
              <a:fillToRect l="100000" b="100000"/>
            </a:path>
            <a:tileRect t="-100000" r="-100000"/>
          </a:gradFill>
          <a:ln w="3175" cap="flat" cmpd="sng" algn="ctr">
            <a:noFill/>
            <a:prstDash val="solid"/>
            <a:miter lim="800000"/>
            <a:headEnd type="none" w="med" len="med"/>
            <a:tailEnd type="none" w="med" len="med"/>
          </a:ln>
          <a:effectLst/>
        </p:spPr>
        <p:txBody>
          <a:bodyPr wrap="none" anchor="ctr"/>
          <a:lstStyle/>
          <a:p>
            <a:pPr algn="ctr">
              <a:defRPr/>
            </a:pPr>
            <a:endParaRPr lang="en-US">
              <a:latin typeface="Arial" pitchFamily="34" charset="0"/>
              <a:ea typeface="ＭＳ Ｐゴシック" pitchFamily="34" charset="-128"/>
            </a:endParaRPr>
          </a:p>
        </p:txBody>
      </p:sp>
      <p:pic>
        <p:nvPicPr>
          <p:cNvPr id="7" name="Picture 13" descr="TM.10.InSLogo.1.75X.82.jpg"/>
          <p:cNvPicPr>
            <a:picLocks noChangeAspect="1"/>
          </p:cNvPicPr>
          <p:nvPr userDrawn="1"/>
        </p:nvPicPr>
        <p:blipFill>
          <a:blip r:embed="rId2"/>
          <a:srcRect/>
          <a:stretch>
            <a:fillRect/>
          </a:stretch>
        </p:blipFill>
        <p:spPr bwMode="auto">
          <a:xfrm>
            <a:off x="173038" y="6096000"/>
            <a:ext cx="1482725" cy="695325"/>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47810B1-2574-4471-95B4-9BE7D815A12B}" type="datetimeFigureOut">
              <a:rPr lang="en-US"/>
              <a:pPr>
                <a:defRPr/>
              </a:pPr>
              <a:t>7/15/12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524FA34-498E-4855-B3F6-ED5DBB5CA1F2}"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F113902-837D-4720-B85E-698AABE2E22D}" type="datetimeFigureOut">
              <a:rPr lang="en-US"/>
              <a:pPr>
                <a:defRPr/>
              </a:pPr>
              <a:t>7/15/12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4012D0-1CE4-42B9-BC3E-3B927F50A2FF}"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46B4385-E2A1-4F19-90D3-088B053677F1}" type="datetimeFigureOut">
              <a:rPr lang="en-US"/>
              <a:pPr>
                <a:defRPr/>
              </a:pPr>
              <a:t>7/15/12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D381E33-3151-47C7-AEBE-FA40663873E2}"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8CE2EDF-AB7F-40AD-94F9-EF54ACD15614}" type="datetimeFigureOut">
              <a:rPr lang="en-US"/>
              <a:pPr>
                <a:defRPr/>
              </a:pPr>
              <a:t>7/15/12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218614F-B024-4853-BA71-A45E37896035}"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DF52F5B-EBD7-4A79-9F89-0ED43B579FDA}" type="datetimeFigureOut">
              <a:rPr lang="en-US"/>
              <a:pPr>
                <a:defRPr/>
              </a:pPr>
              <a:t>7/15/12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5AF3970-E58C-401E-B0B6-62EFEBC9FF4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16C7660-9619-4117-8231-3CBCCDCC0827}" type="datetimeFigureOut">
              <a:rPr lang="en-US"/>
              <a:pPr>
                <a:defRPr/>
              </a:pPr>
              <a:t>7/15/12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49B37CF-E55E-4E7F-ACBE-C8F72109376D}"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5A2357C-F6F8-47F3-9E7D-4F532AC3DC19}" type="datetimeFigureOut">
              <a:rPr lang="en-US"/>
              <a:pPr>
                <a:defRPr/>
              </a:pPr>
              <a:t>7/15/12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ECD07EC-4B36-4A0A-93E0-90A94ECDC08E}"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89DC633-4FBC-4DF3-80EB-A5B8F1C670FE}" type="datetimeFigureOut">
              <a:rPr lang="en-US"/>
              <a:pPr>
                <a:defRPr/>
              </a:pPr>
              <a:t>7/15/12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0DB29CC-6A72-4944-B2D7-C784BC9CB641}"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2A78CC2-CEDC-41A7-BC4B-EE35260C6EF2}" type="datetimeFigureOut">
              <a:rPr lang="en-US"/>
              <a:pPr>
                <a:defRPr/>
              </a:pPr>
              <a:t>7/15/12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1FEA6C1-F9FF-442F-B9FB-B8B613D5DB22}"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909775A-A543-4AC5-89B6-83DC66001F0B}" type="datetimeFigureOut">
              <a:rPr lang="en-US"/>
              <a:pPr>
                <a:defRPr/>
              </a:pPr>
              <a:t>7/15/12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8F30AFC-77FB-42FA-A7E3-6C169BFCE30E}"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47A3FDA-2DEF-467C-8E45-3C735DB49EC7}" type="datetimeFigureOut">
              <a:rPr lang="en-US"/>
              <a:pPr>
                <a:defRPr/>
              </a:pPr>
              <a:t>7/15/12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F2AFDA-A430-48B1-A2BF-5C6B2F6783BA}"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FC43413-36CD-44FC-A201-792AD4AA4DB7}" type="datetimeFigureOut">
              <a:rPr lang="en-US"/>
              <a:pPr>
                <a:defRPr/>
              </a:pPr>
              <a:t>7/15/12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F856FA0-60FB-44FF-971E-A249F6CE36EB}"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B684849-E16F-42C3-ADE1-EED562A0FD3C}" type="datetimeFigureOut">
              <a:rPr lang="en-US"/>
              <a:pPr>
                <a:defRPr/>
              </a:pPr>
              <a:t>7/15/12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4477981-C5DA-4D82-9261-CF04E6C275E5}"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20007F3-B95B-4D24-85EC-EA09A351F172}" type="datetimeFigureOut">
              <a:rPr lang="en-US"/>
              <a:pPr>
                <a:defRPr/>
              </a:pPr>
              <a:t>7/15/12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6AEB3F-7201-4772-9D3E-9D10DB3A174B}"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9F45B30-82D8-4C99-A2D4-E4328382CDAD}" type="datetimeFigureOut">
              <a:rPr lang="en-US"/>
              <a:pPr>
                <a:defRPr/>
              </a:pPr>
              <a:t>7/15/12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F24663-304A-4CFC-BD1E-10129F6EDEE7}"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AFDFCA0-A1F2-4EE8-8004-461A9546DF9C}" type="datetimeFigureOut">
              <a:rPr lang="en-US"/>
              <a:pPr>
                <a:defRPr/>
              </a:pPr>
              <a:t>7/15/12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EDFE946-349F-4949-9C14-C3C6DBAE6BE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478D0CB-BD96-44A0-82C5-C291AAD015E0}" type="datetimeFigureOut">
              <a:rPr lang="en-US"/>
              <a:pPr>
                <a:defRPr/>
              </a:pPr>
              <a:t>7/15/12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0C0652E-CF91-4E8C-AD3E-5515E17A4216}"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58E6BDE-F0D3-4D95-AF5D-4A3537C09289}" type="datetimeFigureOut">
              <a:rPr lang="en-US"/>
              <a:pPr>
                <a:defRPr/>
              </a:pPr>
              <a:t>7/15/12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A89E7DE-2621-4034-84D1-3EBF45F92C7A}"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01574B0-B024-480E-9C36-D86E9F1D3B03}" type="datetimeFigureOut">
              <a:rPr lang="en-US"/>
              <a:pPr>
                <a:defRPr/>
              </a:pPr>
              <a:t>7/15/12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2AAC74F-4EFA-434A-86B2-2A2E46401F7D}"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D45DFBF-655E-4AA1-9FE2-B4D3789743D3}" type="datetimeFigureOut">
              <a:rPr lang="en-US"/>
              <a:pPr>
                <a:defRPr/>
              </a:pPr>
              <a:t>7/15/12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383CD5E-2019-46DA-B208-F52557932BF5}"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A2A9121-3E23-4FC8-AE14-FC741B991B12}" type="datetimeFigureOut">
              <a:rPr lang="en-US"/>
              <a:pPr>
                <a:defRPr/>
              </a:pPr>
              <a:t>7/15/12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F457866-1847-45E5-AA57-1F1CB20440D3}"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5EC5783-E82F-4CF3-96C6-83978C6C0A43}" type="datetimeFigureOut">
              <a:rPr lang="en-US"/>
              <a:pPr>
                <a:defRPr/>
              </a:pPr>
              <a:t>7/15/12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F3268B5-05D4-47DC-9D36-148145159107}"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2A51C3-D84E-4C68-930E-99A57CA0A888}" type="datetimeFigureOut">
              <a:rPr lang="en-US"/>
              <a:pPr>
                <a:defRPr/>
              </a:pPr>
              <a:t>7/15/12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82CA464-02A3-4DF6-A4B0-9FA861A45BAD}"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7F9B716-1A46-4D8C-91CA-265CD2D13DFA}" type="datetimeFigureOut">
              <a:rPr lang="en-US"/>
              <a:pPr>
                <a:defRPr/>
              </a:pPr>
              <a:t>7/15/12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C60C98-4711-4C93-AE15-5365F6553AC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9EC81AF-1DCC-4CE6-A929-8D2945B69099}" type="datetimeFigureOut">
              <a:rPr lang="en-US"/>
              <a:pPr>
                <a:defRPr/>
              </a:pPr>
              <a:t>7/15/12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E48759F-03A6-45CA-A8DA-DF3EC08DAEA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D505CDB-6C9A-42E2-BD7F-41F3663F5D86}" type="datetimeFigureOut">
              <a:rPr lang="en-US"/>
              <a:pPr>
                <a:defRPr/>
              </a:pPr>
              <a:t>7/15/12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1058E72-E831-4C43-BDC6-08F53CCF13E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AEC723A-BB30-484F-A6CD-FDF36010EBAF}" type="datetimeFigureOut">
              <a:rPr lang="en-US"/>
              <a:pPr>
                <a:defRPr/>
              </a:pPr>
              <a:t>7/15/12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11F9DB2-95CB-4948-81FF-8F070016C51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C1D505D-FF75-4479-BA52-99B5815BD621}" type="datetimeFigureOut">
              <a:rPr lang="en-US"/>
              <a:pPr>
                <a:defRPr/>
              </a:pPr>
              <a:t>7/15/12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B00470D-0EC1-47FF-8A83-18A73D8133B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D75821F-E0B0-40E2-AD93-3130309FAF15}" type="datetimeFigureOut">
              <a:rPr lang="en-US"/>
              <a:pPr>
                <a:defRPr/>
              </a:pPr>
              <a:t>7/15/12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33C0FF7-6A5A-49C5-8BD0-8A62E88B770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D52C74E-9E85-46E4-AC6D-BB5BE1737F10}" type="datetimeFigureOut">
              <a:rPr lang="en-US"/>
              <a:pPr>
                <a:defRPr/>
              </a:pPr>
              <a:t>7/15/12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8ED9177-C4D4-474A-8EE7-A4D1A89EF18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2" Type="http://schemas.openxmlformats.org/officeDocument/2006/relationships/theme" Target="../theme/theme2.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6.xml"/><Relationship Id="rId12" Type="http://schemas.openxmlformats.org/officeDocument/2006/relationships/theme" Target="../theme/theme3.xml"/><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 Id="rId9" Type="http://schemas.openxmlformats.org/officeDocument/2006/relationships/slideLayout" Target="../slideLayouts/slideLayout34.xml"/><Relationship Id="rId10"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B9F0773-9260-4CAB-9614-F04A7A3E44FC}" type="datetimeFigureOut">
              <a:rPr lang="en-US"/>
              <a:pPr>
                <a:defRPr/>
              </a:pPr>
              <a:t>7/15/12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CA37F33-CE53-4646-B854-FD19B9D57A0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9" r:id="rId1"/>
    <p:sldLayoutId id="2147483688" r:id="rId2"/>
    <p:sldLayoutId id="2147483687" r:id="rId3"/>
    <p:sldLayoutId id="2147483686" r:id="rId4"/>
    <p:sldLayoutId id="2147483685" r:id="rId5"/>
    <p:sldLayoutId id="2147483684" r:id="rId6"/>
    <p:sldLayoutId id="2147483683" r:id="rId7"/>
    <p:sldLayoutId id="2147483682" r:id="rId8"/>
    <p:sldLayoutId id="2147483681" r:id="rId9"/>
    <p:sldLayoutId id="2147483680" r:id="rId10"/>
    <p:sldLayoutId id="2147483679" r:id="rId11"/>
    <p:sldLayoutId id="2147483712" r:id="rId12"/>
    <p:sldLayoutId id="2147483713" r:id="rId13"/>
    <p:sldLayoutId id="2147483714" r:id="rId14"/>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38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8557CB9-DA1E-4194-BA26-D18E2F4A0D0F}" type="datetimeFigureOut">
              <a:rPr lang="en-US"/>
              <a:pPr>
                <a:defRPr/>
              </a:pPr>
              <a:t>7/15/12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B4DD996-4F94-451F-BA2A-7D461AF430D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0" r:id="rId1"/>
    <p:sldLayoutId id="2147483699" r:id="rId2"/>
    <p:sldLayoutId id="2147483698" r:id="rId3"/>
    <p:sldLayoutId id="2147483697" r:id="rId4"/>
    <p:sldLayoutId id="2147483696" r:id="rId5"/>
    <p:sldLayoutId id="2147483695" r:id="rId6"/>
    <p:sldLayoutId id="2147483694" r:id="rId7"/>
    <p:sldLayoutId id="2147483693" r:id="rId8"/>
    <p:sldLayoutId id="2147483692" r:id="rId9"/>
    <p:sldLayoutId id="2147483691" r:id="rId10"/>
    <p:sldLayoutId id="2147483690"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286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86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11618B2-87F2-4EA5-AA3E-D5731DF7086F}" type="datetimeFigureOut">
              <a:rPr lang="en-US"/>
              <a:pPr>
                <a:defRPr/>
              </a:pPr>
              <a:t>7/15/12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2B4E30D-6472-475E-8633-D45E597D834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1" r:id="rId1"/>
    <p:sldLayoutId id="2147483710" r:id="rId2"/>
    <p:sldLayoutId id="2147483709" r:id="rId3"/>
    <p:sldLayoutId id="2147483708" r:id="rId4"/>
    <p:sldLayoutId id="2147483707" r:id="rId5"/>
    <p:sldLayoutId id="2147483706" r:id="rId6"/>
    <p:sldLayoutId id="2147483705" r:id="rId7"/>
    <p:sldLayoutId id="2147483704" r:id="rId8"/>
    <p:sldLayoutId id="2147483703" r:id="rId9"/>
    <p:sldLayoutId id="2147483702" r:id="rId10"/>
    <p:sldLayoutId id="2147483701"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jpeg"/><Relationship Id="rId7" Type="http://schemas.openxmlformats.org/officeDocument/2006/relationships/image" Target="../media/image12.jpeg"/><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image" Target="../media/image15.jpeg"/><Relationship Id="rId7" Type="http://schemas.openxmlformats.org/officeDocument/2006/relationships/image" Target="../media/image16.jpeg"/><Relationship Id="rId8" Type="http://schemas.openxmlformats.org/officeDocument/2006/relationships/image" Target="../media/image17.jpeg"/><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20.jpeg"/><Relationship Id="rId6" Type="http://schemas.openxmlformats.org/officeDocument/2006/relationships/image" Target="../media/image21.jpeg"/><Relationship Id="rId7" Type="http://schemas.openxmlformats.org/officeDocument/2006/relationships/image" Target="../media/image10.jpeg"/><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14.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14.xml"/><Relationship Id="rId2" Type="http://schemas.openxmlformats.org/officeDocument/2006/relationships/notesSlide" Target="../notesSlides/notesSlide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2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09" name="Rectangle 2"/>
          <p:cNvSpPr>
            <a:spLocks noGrp="1" noChangeArrowheads="1"/>
          </p:cNvSpPr>
          <p:nvPr>
            <p:ph type="title" idx="4294967295"/>
          </p:nvPr>
        </p:nvSpPr>
        <p:spPr>
          <a:xfrm>
            <a:off x="0" y="836613"/>
            <a:ext cx="9144000" cy="4775200"/>
          </a:xfrm>
        </p:spPr>
        <p:txBody>
          <a:bodyPr/>
          <a:lstStyle/>
          <a:p>
            <a:pPr eaLnBrk="1" hangingPunct="1"/>
            <a:r>
              <a:rPr lang="en-US" sz="2600" dirty="0" smtClean="0">
                <a:solidFill>
                  <a:srgbClr val="660066"/>
                </a:solidFill>
                <a:latin typeface="Arial Black"/>
                <a:ea typeface="Arial Black"/>
                <a:cs typeface="Arial Black"/>
              </a:rPr>
              <a:t/>
            </a:r>
            <a:br>
              <a:rPr lang="en-US" sz="2600" dirty="0" smtClean="0">
                <a:solidFill>
                  <a:srgbClr val="660066"/>
                </a:solidFill>
                <a:latin typeface="Arial Black"/>
                <a:ea typeface="Arial Black"/>
                <a:cs typeface="Arial Black"/>
              </a:rPr>
            </a:br>
            <a:r>
              <a:rPr lang="en-US" sz="2600" dirty="0" smtClean="0">
                <a:solidFill>
                  <a:srgbClr val="660066"/>
                </a:solidFill>
                <a:latin typeface="Arial Black"/>
                <a:ea typeface="Arial Black"/>
                <a:cs typeface="Arial Black"/>
              </a:rPr>
              <a:t/>
            </a:r>
            <a:br>
              <a:rPr lang="en-US" sz="2600" dirty="0" smtClean="0">
                <a:solidFill>
                  <a:srgbClr val="660066"/>
                </a:solidFill>
                <a:latin typeface="Arial Black"/>
                <a:ea typeface="Arial Black"/>
                <a:cs typeface="Arial Black"/>
              </a:rPr>
            </a:br>
            <a:r>
              <a:rPr lang="en-US" sz="2600" dirty="0" smtClean="0">
                <a:solidFill>
                  <a:srgbClr val="660066"/>
                </a:solidFill>
                <a:latin typeface="Arial Black"/>
                <a:ea typeface="Arial Black"/>
                <a:cs typeface="Arial Black"/>
              </a:rPr>
              <a:t/>
            </a:r>
            <a:br>
              <a:rPr lang="en-US" sz="2600" dirty="0" smtClean="0">
                <a:solidFill>
                  <a:srgbClr val="660066"/>
                </a:solidFill>
                <a:latin typeface="Arial Black"/>
                <a:ea typeface="Arial Black"/>
                <a:cs typeface="Arial Black"/>
              </a:rPr>
            </a:br>
            <a:r>
              <a:rPr lang="en-US" sz="3200" dirty="0" smtClean="0">
                <a:solidFill>
                  <a:srgbClr val="660066"/>
                </a:solidFill>
                <a:latin typeface="Arial Black"/>
                <a:ea typeface="Arial Black"/>
                <a:cs typeface="Arial Black"/>
              </a:rPr>
              <a:t>Systems Thinking and Evaluation</a:t>
            </a:r>
            <a:br>
              <a:rPr lang="en-US" sz="3200" dirty="0" smtClean="0">
                <a:solidFill>
                  <a:srgbClr val="660066"/>
                </a:solidFill>
                <a:latin typeface="Arial Black"/>
                <a:ea typeface="Arial Black"/>
                <a:cs typeface="Arial Black"/>
              </a:rPr>
            </a:br>
            <a:r>
              <a:rPr lang="en-US" sz="3200" dirty="0" smtClean="0">
                <a:solidFill>
                  <a:srgbClr val="660066"/>
                </a:solidFill>
                <a:latin typeface="Arial Black"/>
                <a:ea typeface="Arial Black"/>
                <a:cs typeface="Arial Black"/>
              </a:rPr>
              <a:t>Beverly Parsons, PhD</a:t>
            </a:r>
            <a:br>
              <a:rPr lang="en-US" sz="3200" dirty="0" smtClean="0">
                <a:solidFill>
                  <a:srgbClr val="660066"/>
                </a:solidFill>
                <a:latin typeface="Arial Black"/>
                <a:ea typeface="Arial Black"/>
                <a:cs typeface="Arial Black"/>
              </a:rPr>
            </a:br>
            <a:r>
              <a:rPr lang="en-US" sz="3200" dirty="0" smtClean="0">
                <a:solidFill>
                  <a:srgbClr val="660066"/>
                </a:solidFill>
                <a:latin typeface="Arial Black"/>
                <a:ea typeface="Arial Black"/>
                <a:cs typeface="Arial Black"/>
              </a:rPr>
              <a:t>Patricia Jessup, PhD</a:t>
            </a:r>
            <a:br>
              <a:rPr lang="en-US" sz="3200" dirty="0" smtClean="0">
                <a:solidFill>
                  <a:srgbClr val="660066"/>
                </a:solidFill>
                <a:latin typeface="Arial Black"/>
                <a:ea typeface="Arial Black"/>
                <a:cs typeface="Arial Black"/>
              </a:rPr>
            </a:br>
            <a:r>
              <a:rPr lang="en-US" sz="3200" dirty="0" smtClean="0">
                <a:solidFill>
                  <a:srgbClr val="660066"/>
                </a:solidFill>
                <a:latin typeface="Arial Black"/>
                <a:ea typeface="Arial Black"/>
                <a:cs typeface="Arial Black"/>
              </a:rPr>
              <a:t>InSites</a:t>
            </a:r>
            <a:br>
              <a:rPr lang="en-US" sz="3200" dirty="0" smtClean="0">
                <a:solidFill>
                  <a:srgbClr val="660066"/>
                </a:solidFill>
                <a:latin typeface="Arial Black"/>
                <a:ea typeface="Arial Black"/>
                <a:cs typeface="Arial Black"/>
              </a:rPr>
            </a:br>
            <a:r>
              <a:rPr lang="en-US" sz="3200" dirty="0" err="1" smtClean="0">
                <a:solidFill>
                  <a:srgbClr val="660066"/>
                </a:solidFill>
                <a:latin typeface="Arial Black"/>
                <a:ea typeface="Arial Black"/>
                <a:cs typeface="Arial Black"/>
              </a:rPr>
              <a:t>www.insites.org</a:t>
            </a:r>
            <a:r>
              <a:rPr lang="en-US" sz="2600" dirty="0" smtClean="0">
                <a:solidFill>
                  <a:srgbClr val="660066"/>
                </a:solidFill>
                <a:latin typeface="Arial Black"/>
                <a:ea typeface="Arial Black"/>
                <a:cs typeface="Arial Black"/>
              </a:rPr>
              <a:t/>
            </a:r>
            <a:br>
              <a:rPr lang="en-US" sz="2600" dirty="0" smtClean="0">
                <a:solidFill>
                  <a:srgbClr val="660066"/>
                </a:solidFill>
                <a:latin typeface="Arial Black"/>
                <a:ea typeface="Arial Black"/>
                <a:cs typeface="Arial Black"/>
              </a:rPr>
            </a:br>
            <a:r>
              <a:rPr lang="en-US" sz="2600" dirty="0" smtClean="0">
                <a:solidFill>
                  <a:srgbClr val="660066"/>
                </a:solidFill>
                <a:latin typeface="Arial Black"/>
                <a:ea typeface="Arial Black"/>
                <a:cs typeface="Arial Black"/>
              </a:rPr>
              <a:t/>
            </a:r>
            <a:br>
              <a:rPr lang="en-US" sz="2600" dirty="0" smtClean="0">
                <a:solidFill>
                  <a:srgbClr val="660066"/>
                </a:solidFill>
                <a:latin typeface="Arial Black"/>
                <a:ea typeface="Arial Black"/>
                <a:cs typeface="Arial Black"/>
              </a:rPr>
            </a:br>
            <a:r>
              <a:rPr lang="en-US" sz="2600" dirty="0" smtClean="0">
                <a:solidFill>
                  <a:srgbClr val="660066"/>
                </a:solidFill>
                <a:latin typeface="Arial Black"/>
                <a:ea typeface="Arial Black"/>
                <a:cs typeface="Arial Black"/>
              </a:rPr>
              <a:t/>
            </a:r>
            <a:br>
              <a:rPr lang="en-US" sz="2600" dirty="0" smtClean="0">
                <a:solidFill>
                  <a:srgbClr val="660066"/>
                </a:solidFill>
                <a:latin typeface="Arial Black"/>
                <a:ea typeface="Arial Black"/>
                <a:cs typeface="Arial Black"/>
              </a:rPr>
            </a:br>
            <a:r>
              <a:rPr lang="en-US" sz="2600" dirty="0" smtClean="0">
                <a:solidFill>
                  <a:srgbClr val="660066"/>
                </a:solidFill>
                <a:latin typeface="Arial Black"/>
                <a:ea typeface="Arial Black"/>
                <a:cs typeface="Arial Black"/>
              </a:rPr>
              <a:t/>
            </a:r>
            <a:br>
              <a:rPr lang="en-US" sz="2600" dirty="0" smtClean="0">
                <a:solidFill>
                  <a:srgbClr val="660066"/>
                </a:solidFill>
                <a:latin typeface="Arial Black"/>
                <a:ea typeface="Arial Black"/>
                <a:cs typeface="Arial Black"/>
              </a:rPr>
            </a:br>
            <a:endParaRPr lang="en-US" sz="2600" dirty="0" smtClean="0">
              <a:solidFill>
                <a:srgbClr val="660066"/>
              </a:solidFill>
              <a:latin typeface="Arial Black"/>
              <a:ea typeface="Arial Black"/>
              <a:cs typeface="Arial Black"/>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1" name="TextBox 2"/>
          <p:cNvSpPr txBox="1">
            <a:spLocks noChangeArrowheads="1"/>
          </p:cNvSpPr>
          <p:nvPr/>
        </p:nvSpPr>
        <p:spPr bwMode="auto">
          <a:xfrm>
            <a:off x="0" y="647700"/>
            <a:ext cx="9144000" cy="1015663"/>
          </a:xfrm>
          <a:prstGeom prst="rect">
            <a:avLst/>
          </a:prstGeom>
          <a:noFill/>
          <a:ln w="9525">
            <a:noFill/>
            <a:miter lim="800000"/>
            <a:headEnd/>
            <a:tailEnd/>
          </a:ln>
        </p:spPr>
        <p:txBody>
          <a:bodyPr>
            <a:spAutoFit/>
          </a:bodyPr>
          <a:lstStyle/>
          <a:p>
            <a:pPr algn="ctr"/>
            <a:r>
              <a:rPr lang="en-US" sz="3600" dirty="0">
                <a:solidFill>
                  <a:srgbClr val="660066"/>
                </a:solidFill>
                <a:latin typeface="Arial Black"/>
                <a:ea typeface="Arial Black"/>
                <a:cs typeface="Arial Black"/>
              </a:rPr>
              <a:t>What is a Complex System</a:t>
            </a:r>
            <a:r>
              <a:rPr lang="en-US" sz="3600" dirty="0" smtClean="0">
                <a:solidFill>
                  <a:srgbClr val="660066"/>
                </a:solidFill>
                <a:latin typeface="Arial Black"/>
                <a:ea typeface="Arial Black"/>
                <a:cs typeface="Arial Black"/>
              </a:rPr>
              <a:t>?</a:t>
            </a:r>
            <a:br>
              <a:rPr lang="en-US" sz="3600" dirty="0" smtClean="0">
                <a:solidFill>
                  <a:srgbClr val="660066"/>
                </a:solidFill>
                <a:latin typeface="Arial Black"/>
                <a:ea typeface="Arial Black"/>
                <a:cs typeface="Arial Black"/>
              </a:rPr>
            </a:br>
            <a:r>
              <a:rPr lang="en-US" sz="2400" dirty="0" smtClean="0">
                <a:solidFill>
                  <a:srgbClr val="660066"/>
                </a:solidFill>
                <a:latin typeface="Arial Black"/>
                <a:ea typeface="Arial Black"/>
                <a:cs typeface="Arial Black"/>
              </a:rPr>
              <a:t>(Working Definition)</a:t>
            </a:r>
            <a:endParaRPr lang="en-US" sz="3600" dirty="0">
              <a:solidFill>
                <a:srgbClr val="660066"/>
              </a:solidFill>
              <a:latin typeface="Arial Black"/>
              <a:ea typeface="Arial Black"/>
              <a:cs typeface="Arial Black"/>
            </a:endParaRPr>
          </a:p>
        </p:txBody>
      </p:sp>
      <p:sp>
        <p:nvSpPr>
          <p:cNvPr id="61442" name="TextBox 3"/>
          <p:cNvSpPr txBox="1">
            <a:spLocks noChangeArrowheads="1"/>
          </p:cNvSpPr>
          <p:nvPr/>
        </p:nvSpPr>
        <p:spPr bwMode="auto">
          <a:xfrm>
            <a:off x="1012825" y="1839913"/>
            <a:ext cx="7227888" cy="3046988"/>
          </a:xfrm>
          <a:prstGeom prst="rect">
            <a:avLst/>
          </a:prstGeom>
          <a:noFill/>
          <a:ln w="9525">
            <a:noFill/>
            <a:miter lim="800000"/>
            <a:headEnd/>
            <a:tailEnd/>
          </a:ln>
        </p:spPr>
        <p:txBody>
          <a:bodyPr>
            <a:spAutoFit/>
          </a:bodyPr>
          <a:lstStyle/>
          <a:p>
            <a:pPr>
              <a:spcAft>
                <a:spcPts val="1200"/>
              </a:spcAft>
            </a:pPr>
            <a:r>
              <a:rPr lang="en-US" sz="3200" dirty="0"/>
              <a:t> A</a:t>
            </a:r>
            <a:r>
              <a:rPr lang="en-US" sz="3200" dirty="0" smtClean="0"/>
              <a:t> complex system </a:t>
            </a:r>
            <a:r>
              <a:rPr lang="en-US" sz="3200" dirty="0"/>
              <a:t>is a collection of </a:t>
            </a:r>
            <a:r>
              <a:rPr lang="en-US" sz="3200" dirty="0" smtClean="0"/>
              <a:t>independent (and/or semi-autonomous), </a:t>
            </a:r>
            <a:r>
              <a:rPr lang="en-US" sz="3200" dirty="0"/>
              <a:t>self-organizing entities that interact so that they create patterns that influence future interactions.</a:t>
            </a:r>
            <a:endParaRPr lang="en-US" sz="3200" dirty="0">
              <a:cs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3489" name="Picture 1" descr="PR.12.gr.AdaptOrgUnorg.3-13.jpg"/>
          <p:cNvPicPr>
            <a:picLocks noChangeAspect="1"/>
          </p:cNvPicPr>
          <p:nvPr/>
        </p:nvPicPr>
        <p:blipFill>
          <a:blip r:embed="rId2"/>
          <a:srcRect l="3848" r="5566" b="10091"/>
          <a:stretch>
            <a:fillRect/>
          </a:stretch>
        </p:blipFill>
        <p:spPr bwMode="auto">
          <a:xfrm>
            <a:off x="1946275" y="1444625"/>
            <a:ext cx="5318125" cy="4665663"/>
          </a:xfrm>
          <a:prstGeom prst="rect">
            <a:avLst/>
          </a:prstGeom>
          <a:noFill/>
          <a:ln w="9525">
            <a:noFill/>
            <a:miter lim="800000"/>
            <a:headEnd/>
            <a:tailEnd/>
          </a:ln>
        </p:spPr>
      </p:pic>
      <p:sp>
        <p:nvSpPr>
          <p:cNvPr id="63490" name="TextBox 2"/>
          <p:cNvSpPr txBox="1">
            <a:spLocks noChangeArrowheads="1"/>
          </p:cNvSpPr>
          <p:nvPr/>
        </p:nvSpPr>
        <p:spPr bwMode="auto">
          <a:xfrm>
            <a:off x="244475" y="269875"/>
            <a:ext cx="8682038" cy="1354138"/>
          </a:xfrm>
          <a:prstGeom prst="rect">
            <a:avLst/>
          </a:prstGeom>
          <a:noFill/>
          <a:ln w="9525">
            <a:noFill/>
            <a:miter lim="800000"/>
            <a:headEnd/>
            <a:tailEnd/>
          </a:ln>
        </p:spPr>
        <p:txBody>
          <a:bodyPr>
            <a:spAutoFit/>
          </a:bodyPr>
          <a:lstStyle/>
          <a:p>
            <a:pPr algn="ctr"/>
            <a:r>
              <a:rPr lang="en-US" sz="3200" b="1">
                <a:solidFill>
                  <a:srgbClr val="660066"/>
                </a:solidFill>
                <a:latin typeface="Arial Black"/>
                <a:ea typeface="Arial Black"/>
                <a:cs typeface="Arial Black"/>
              </a:rPr>
              <a:t>System Dynamics Related to Certainty and Agreement</a:t>
            </a:r>
            <a:endParaRPr lang="en-US" sz="3200" i="1">
              <a:latin typeface="Calibri" pitchFamily="34" charset="0"/>
            </a:endParaRPr>
          </a:p>
          <a:p>
            <a:endParaRPr lang="en-US">
              <a:latin typeface="Calibri"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3" name="TextBox 3"/>
          <p:cNvSpPr txBox="1">
            <a:spLocks noChangeArrowheads="1"/>
          </p:cNvSpPr>
          <p:nvPr/>
        </p:nvSpPr>
        <p:spPr bwMode="auto">
          <a:xfrm>
            <a:off x="487363" y="550863"/>
            <a:ext cx="8326437" cy="5786437"/>
          </a:xfrm>
          <a:prstGeom prst="rect">
            <a:avLst/>
          </a:prstGeom>
          <a:noFill/>
          <a:ln w="9525">
            <a:noFill/>
            <a:miter lim="800000"/>
            <a:headEnd/>
            <a:tailEnd/>
          </a:ln>
        </p:spPr>
        <p:txBody>
          <a:bodyPr>
            <a:spAutoFit/>
          </a:bodyPr>
          <a:lstStyle/>
          <a:p>
            <a:pPr algn="ctr"/>
            <a:r>
              <a:rPr lang="en-US" sz="3200" b="1">
                <a:solidFill>
                  <a:srgbClr val="660066"/>
                </a:solidFill>
                <a:latin typeface="Arial Black"/>
                <a:ea typeface="Arial Black"/>
                <a:cs typeface="Arial Black"/>
              </a:rPr>
              <a:t>Oregon Paint Stewardship Program</a:t>
            </a:r>
          </a:p>
          <a:p>
            <a:pPr marL="519113" lvl="1" indent="-285750">
              <a:spcAft>
                <a:spcPts val="1200"/>
              </a:spcAft>
              <a:buClr>
                <a:srgbClr val="660066"/>
              </a:buClr>
              <a:buFont typeface="Arial" charset="0"/>
              <a:buChar char="•"/>
            </a:pPr>
            <a:endParaRPr lang="en-US" sz="2400">
              <a:cs typeface="Arial" charset="0"/>
            </a:endParaRPr>
          </a:p>
          <a:p>
            <a:pPr marL="519113" lvl="1" indent="-285750">
              <a:spcAft>
                <a:spcPts val="1200"/>
              </a:spcAft>
              <a:buClr>
                <a:srgbClr val="660066"/>
              </a:buClr>
              <a:buFont typeface="Arial" charset="0"/>
              <a:buChar char="•"/>
            </a:pPr>
            <a:r>
              <a:rPr lang="en-US" sz="2800">
                <a:cs typeface="Arial" charset="0"/>
              </a:rPr>
              <a:t>Integrating Systems Concepts</a:t>
            </a:r>
          </a:p>
          <a:p>
            <a:pPr marL="976313" lvl="2" indent="-285750">
              <a:spcAft>
                <a:spcPts val="1200"/>
              </a:spcAft>
              <a:buClr>
                <a:srgbClr val="660066"/>
              </a:buClr>
              <a:buFont typeface="Arial" charset="0"/>
              <a:buChar char="•"/>
            </a:pPr>
            <a:r>
              <a:rPr lang="en-US" sz="2800">
                <a:cs typeface="Arial" charset="0"/>
              </a:rPr>
              <a:t>Logic Model</a:t>
            </a:r>
          </a:p>
          <a:p>
            <a:pPr marL="976313" lvl="2" indent="-285750">
              <a:spcAft>
                <a:spcPts val="1200"/>
              </a:spcAft>
              <a:buClr>
                <a:srgbClr val="660066"/>
              </a:buClr>
              <a:buFont typeface="Arial" charset="0"/>
              <a:buChar char="•"/>
            </a:pPr>
            <a:r>
              <a:rPr lang="en-US" sz="2800">
                <a:cs typeface="Arial" charset="0"/>
              </a:rPr>
              <a:t>Evaluation Questions</a:t>
            </a:r>
          </a:p>
          <a:p>
            <a:pPr marL="976313" lvl="2" indent="-285750">
              <a:spcAft>
                <a:spcPts val="1200"/>
              </a:spcAft>
              <a:buClr>
                <a:srgbClr val="660066"/>
              </a:buClr>
              <a:buFont typeface="Arial" charset="0"/>
              <a:buChar char="•"/>
            </a:pPr>
            <a:r>
              <a:rPr lang="en-US" sz="2800">
                <a:cs typeface="Arial" charset="0"/>
              </a:rPr>
              <a:t>Evaluation Findings</a:t>
            </a:r>
          </a:p>
          <a:p>
            <a:pPr marL="976313" lvl="2" indent="-285750">
              <a:spcAft>
                <a:spcPts val="1200"/>
              </a:spcAft>
              <a:buClr>
                <a:srgbClr val="660066"/>
              </a:buClr>
              <a:buFont typeface="Arial" charset="0"/>
              <a:buChar char="•"/>
            </a:pPr>
            <a:r>
              <a:rPr lang="en-US" sz="2800">
                <a:cs typeface="Arial" charset="0"/>
              </a:rPr>
              <a:t>Phase 2 Evaluation</a:t>
            </a:r>
          </a:p>
          <a:p>
            <a:pPr algn="ctr"/>
            <a:endParaRPr lang="en-US" sz="3200" b="1">
              <a:solidFill>
                <a:srgbClr val="660066"/>
              </a:solidFill>
              <a:latin typeface="Arial Black"/>
              <a:ea typeface="Arial Black"/>
              <a:cs typeface="Arial Black"/>
            </a:endParaRPr>
          </a:p>
          <a:p>
            <a:endParaRPr lang="en-US" sz="2800" b="1" i="1">
              <a:latin typeface="Calibri" pitchFamily="34" charset="0"/>
            </a:endParaRPr>
          </a:p>
          <a:p>
            <a:pPr marL="519113" lvl="1" indent="-285750">
              <a:spcAft>
                <a:spcPts val="1200"/>
              </a:spcAft>
              <a:buClr>
                <a:srgbClr val="660066"/>
              </a:buClr>
              <a:buFont typeface="Arial" charset="0"/>
              <a:buChar char="•"/>
            </a:pPr>
            <a:endParaRPr lang="en-US" sz="1600" b="1" i="1">
              <a:cs typeface="Arial" charset="0"/>
            </a:endParaRPr>
          </a:p>
          <a:p>
            <a:pPr marL="519113" lvl="1" indent="-285750">
              <a:spcAft>
                <a:spcPts val="1200"/>
              </a:spcAft>
              <a:buClr>
                <a:srgbClr val="660066"/>
              </a:buClr>
              <a:buFont typeface="Arial" charset="0"/>
              <a:buChar char="•"/>
            </a:pPr>
            <a:endParaRPr lang="en-US" sz="2800" b="1">
              <a:cs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6561" name="Picture 1" descr="P.9 MKeene.Fuzzy Logic Models 6-15Webinar.pdf"/>
          <p:cNvPicPr>
            <a:picLocks noChangeAspect="1"/>
          </p:cNvPicPr>
          <p:nvPr/>
        </p:nvPicPr>
        <p:blipFill>
          <a:blip r:embed="rId2"/>
          <a:srcRect l="21791" t="14862" r="21661" b="29466"/>
          <a:stretch>
            <a:fillRect/>
          </a:stretch>
        </p:blipFill>
        <p:spPr bwMode="auto">
          <a:xfrm>
            <a:off x="1295400" y="1231900"/>
            <a:ext cx="6553200" cy="4838700"/>
          </a:xfrm>
          <a:prstGeom prst="rect">
            <a:avLst/>
          </a:prstGeom>
          <a:noFill/>
          <a:ln w="9525">
            <a:noFill/>
            <a:miter lim="800000"/>
            <a:headEnd/>
            <a:tailEnd/>
          </a:ln>
        </p:spPr>
      </p:pic>
      <p:sp>
        <p:nvSpPr>
          <p:cNvPr id="66562" name="Rectangle 2"/>
          <p:cNvSpPr>
            <a:spLocks noChangeArrowheads="1"/>
          </p:cNvSpPr>
          <p:nvPr/>
        </p:nvSpPr>
        <p:spPr bwMode="auto">
          <a:xfrm>
            <a:off x="774700" y="438150"/>
            <a:ext cx="7391400" cy="368300"/>
          </a:xfrm>
          <a:prstGeom prst="rect">
            <a:avLst/>
          </a:prstGeom>
          <a:noFill/>
          <a:ln w="9525">
            <a:noFill/>
            <a:miter lim="800000"/>
            <a:headEnd/>
            <a:tailEnd/>
          </a:ln>
        </p:spPr>
        <p:txBody>
          <a:bodyPr>
            <a:spAutoFit/>
          </a:bodyPr>
          <a:lstStyle/>
          <a:p>
            <a:r>
              <a:rPr lang="en-US" b="1">
                <a:solidFill>
                  <a:srgbClr val="660066"/>
                </a:solidFill>
                <a:latin typeface="Arial Black"/>
                <a:ea typeface="Arial Black"/>
                <a:cs typeface="Arial Black"/>
              </a:rPr>
              <a:t>  Oregon Paint Stewardship Program’s Initial Logic Model</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7585" name="Picture 1" descr="P.26 MKeene.Fuzzy Logic Models 6-15Webinar-2.pdf"/>
          <p:cNvPicPr>
            <a:picLocks noChangeAspect="1"/>
          </p:cNvPicPr>
          <p:nvPr/>
        </p:nvPicPr>
        <p:blipFill>
          <a:blip r:embed="rId2"/>
          <a:srcRect t="5644" b="2946"/>
          <a:stretch>
            <a:fillRect/>
          </a:stretch>
        </p:blipFill>
        <p:spPr bwMode="auto">
          <a:xfrm>
            <a:off x="431800" y="825500"/>
            <a:ext cx="8178800" cy="5270500"/>
          </a:xfrm>
          <a:prstGeom prst="rect">
            <a:avLst/>
          </a:prstGeom>
          <a:noFill/>
          <a:ln w="9525">
            <a:noFill/>
            <a:miter lim="800000"/>
            <a:headEnd/>
            <a:tailEnd/>
          </a:ln>
        </p:spPr>
      </p:pic>
      <p:sp>
        <p:nvSpPr>
          <p:cNvPr id="67586" name="Rectangle 2"/>
          <p:cNvSpPr>
            <a:spLocks noChangeArrowheads="1"/>
          </p:cNvSpPr>
          <p:nvPr/>
        </p:nvSpPr>
        <p:spPr bwMode="auto">
          <a:xfrm>
            <a:off x="622300" y="438150"/>
            <a:ext cx="8408988" cy="368300"/>
          </a:xfrm>
          <a:prstGeom prst="rect">
            <a:avLst/>
          </a:prstGeom>
          <a:noFill/>
          <a:ln w="9525">
            <a:noFill/>
            <a:miter lim="800000"/>
            <a:headEnd/>
            <a:tailEnd/>
          </a:ln>
        </p:spPr>
        <p:txBody>
          <a:bodyPr>
            <a:spAutoFit/>
          </a:bodyPr>
          <a:lstStyle/>
          <a:p>
            <a:r>
              <a:rPr lang="en-US" b="1">
                <a:solidFill>
                  <a:srgbClr val="660066"/>
                </a:solidFill>
                <a:latin typeface="Arial Black"/>
                <a:ea typeface="Arial Black"/>
                <a:cs typeface="Arial Black"/>
              </a:rPr>
              <a:t> Oregon Paint Stewardship Program’s System Thinking Ideas </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8609" name="Picture 1" descr="P.30 MKeene.Fuzzy Logic Models 6-15Webinar-3.pdf"/>
          <p:cNvPicPr>
            <a:picLocks noChangeAspect="1"/>
          </p:cNvPicPr>
          <p:nvPr/>
        </p:nvPicPr>
        <p:blipFill>
          <a:blip r:embed="rId2"/>
          <a:srcRect l="8353" t="5000" r="9192" b="37962"/>
          <a:stretch>
            <a:fillRect/>
          </a:stretch>
        </p:blipFill>
        <p:spPr bwMode="auto">
          <a:xfrm>
            <a:off x="225425" y="1092200"/>
            <a:ext cx="8693150" cy="4510088"/>
          </a:xfrm>
          <a:prstGeom prst="rect">
            <a:avLst/>
          </a:prstGeom>
          <a:noFill/>
          <a:ln w="9525">
            <a:noFill/>
            <a:miter lim="800000"/>
            <a:headEnd/>
            <a:tailEnd/>
          </a:ln>
        </p:spPr>
      </p:pic>
      <p:sp>
        <p:nvSpPr>
          <p:cNvPr id="68610" name="Rectangle 2"/>
          <p:cNvSpPr>
            <a:spLocks noChangeArrowheads="1"/>
          </p:cNvSpPr>
          <p:nvPr/>
        </p:nvSpPr>
        <p:spPr bwMode="auto">
          <a:xfrm>
            <a:off x="304800" y="438150"/>
            <a:ext cx="7840663" cy="368300"/>
          </a:xfrm>
          <a:prstGeom prst="rect">
            <a:avLst/>
          </a:prstGeom>
          <a:noFill/>
          <a:ln w="9525">
            <a:noFill/>
            <a:miter lim="800000"/>
            <a:headEnd/>
            <a:tailEnd/>
          </a:ln>
        </p:spPr>
        <p:txBody>
          <a:bodyPr>
            <a:spAutoFit/>
          </a:bodyPr>
          <a:lstStyle/>
          <a:p>
            <a:r>
              <a:rPr lang="en-US" b="1">
                <a:solidFill>
                  <a:srgbClr val="660066"/>
                </a:solidFill>
                <a:latin typeface="Arial Black"/>
                <a:ea typeface="Arial Black"/>
                <a:cs typeface="Arial Black"/>
              </a:rPr>
              <a:t>   OPSP’s Fuzzy Logic Model (Systems-Oriented Logic Model)</a:t>
            </a: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3" name="TextBox 2"/>
          <p:cNvSpPr txBox="1">
            <a:spLocks noChangeArrowheads="1"/>
          </p:cNvSpPr>
          <p:nvPr/>
        </p:nvSpPr>
        <p:spPr bwMode="auto">
          <a:xfrm>
            <a:off x="0" y="279400"/>
            <a:ext cx="9144000" cy="646113"/>
          </a:xfrm>
          <a:prstGeom prst="rect">
            <a:avLst/>
          </a:prstGeom>
          <a:noFill/>
          <a:ln w="9525">
            <a:noFill/>
            <a:miter lim="800000"/>
            <a:headEnd/>
            <a:tailEnd/>
          </a:ln>
        </p:spPr>
        <p:txBody>
          <a:bodyPr>
            <a:spAutoFit/>
          </a:bodyPr>
          <a:lstStyle/>
          <a:p>
            <a:pPr algn="ctr"/>
            <a:r>
              <a:rPr lang="en-US" sz="3600" b="1">
                <a:solidFill>
                  <a:srgbClr val="660066"/>
                </a:solidFill>
                <a:latin typeface="Arial Black"/>
                <a:ea typeface="Arial Black"/>
                <a:cs typeface="Arial Black"/>
              </a:rPr>
              <a:t>System Thinking Habits</a:t>
            </a:r>
          </a:p>
        </p:txBody>
      </p:sp>
      <p:grpSp>
        <p:nvGrpSpPr>
          <p:cNvPr id="69634" name="Group 14"/>
          <p:cNvGrpSpPr>
            <a:grpSpLocks noChangeAspect="1"/>
          </p:cNvGrpSpPr>
          <p:nvPr/>
        </p:nvGrpSpPr>
        <p:grpSpPr bwMode="auto">
          <a:xfrm rot="424065">
            <a:off x="5799138" y="1533525"/>
            <a:ext cx="3314700" cy="2189163"/>
            <a:chOff x="5501977" y="2813980"/>
            <a:chExt cx="3677477" cy="2429136"/>
          </a:xfrm>
        </p:grpSpPr>
        <p:pic>
          <p:nvPicPr>
            <p:cNvPr id="69650" name="Picture 5" descr="Change over time.jpg"/>
            <p:cNvPicPr>
              <a:picLocks noChangeAspect="1"/>
            </p:cNvPicPr>
            <p:nvPr/>
          </p:nvPicPr>
          <p:blipFill>
            <a:blip r:embed="rId3"/>
            <a:srcRect l="4260" t="7220" r="4778" b="3339"/>
            <a:stretch>
              <a:fillRect/>
            </a:stretch>
          </p:blipFill>
          <p:spPr bwMode="auto">
            <a:xfrm>
              <a:off x="6223000" y="3325416"/>
              <a:ext cx="2229556" cy="1828800"/>
            </a:xfrm>
            <a:prstGeom prst="rect">
              <a:avLst/>
            </a:prstGeom>
            <a:noFill/>
            <a:ln w="9525">
              <a:noFill/>
              <a:miter lim="800000"/>
              <a:headEnd/>
              <a:tailEnd/>
            </a:ln>
          </p:spPr>
        </p:pic>
        <p:sp>
          <p:nvSpPr>
            <p:cNvPr id="69651" name="TextBox 6"/>
            <p:cNvSpPr txBox="1">
              <a:spLocks noChangeArrowheads="1"/>
            </p:cNvSpPr>
            <p:nvPr/>
          </p:nvSpPr>
          <p:spPr bwMode="auto">
            <a:xfrm>
              <a:off x="5501977" y="2813980"/>
              <a:ext cx="3677477" cy="409807"/>
            </a:xfrm>
            <a:prstGeom prst="rect">
              <a:avLst/>
            </a:prstGeom>
            <a:noFill/>
            <a:ln w="9525">
              <a:noFill/>
              <a:miter lim="800000"/>
              <a:headEnd/>
              <a:tailEnd/>
            </a:ln>
          </p:spPr>
          <p:txBody>
            <a:bodyPr>
              <a:spAutoFit/>
            </a:bodyPr>
            <a:lstStyle/>
            <a:p>
              <a:pPr algn="ctr"/>
              <a:r>
                <a:rPr lang="en-US" b="1">
                  <a:cs typeface="Arial" charset="0"/>
                </a:rPr>
                <a:t>Change Over Time</a:t>
              </a:r>
            </a:p>
          </p:txBody>
        </p:sp>
        <p:sp>
          <p:nvSpPr>
            <p:cNvPr id="8" name="Rounded Rectangle 7"/>
            <p:cNvSpPr/>
            <p:nvPr/>
          </p:nvSpPr>
          <p:spPr>
            <a:xfrm>
              <a:off x="6145965" y="3235218"/>
              <a:ext cx="2382963" cy="2006371"/>
            </a:xfrm>
            <a:prstGeom prst="roundRect">
              <a:avLst/>
            </a:prstGeom>
            <a:noFill/>
            <a:ln w="34925" cap="flat" cmpd="sng" algn="ctr">
              <a:solidFill>
                <a:srgbClr val="660066"/>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69635" name="Group 15"/>
          <p:cNvGrpSpPr>
            <a:grpSpLocks noChangeAspect="1"/>
          </p:cNvGrpSpPr>
          <p:nvPr/>
        </p:nvGrpSpPr>
        <p:grpSpPr bwMode="auto">
          <a:xfrm rot="-532848">
            <a:off x="614363" y="1587500"/>
            <a:ext cx="2146300" cy="2170113"/>
            <a:chOff x="609600" y="2835950"/>
            <a:chExt cx="2381956" cy="2407166"/>
          </a:xfrm>
        </p:grpSpPr>
        <p:pic>
          <p:nvPicPr>
            <p:cNvPr id="69647" name="Picture 3" descr="big pictures.jpg"/>
            <p:cNvPicPr>
              <a:picLocks noChangeAspect="1"/>
            </p:cNvPicPr>
            <p:nvPr/>
          </p:nvPicPr>
          <p:blipFill>
            <a:blip r:embed="rId4"/>
            <a:srcRect l="7652" t="7220" r="6633" b="7063"/>
            <a:stretch>
              <a:fillRect/>
            </a:stretch>
          </p:blipFill>
          <p:spPr bwMode="auto">
            <a:xfrm>
              <a:off x="723900" y="3374291"/>
              <a:ext cx="2133600" cy="1752600"/>
            </a:xfrm>
            <a:prstGeom prst="rect">
              <a:avLst/>
            </a:prstGeom>
            <a:noFill/>
            <a:ln w="9525">
              <a:noFill/>
              <a:miter lim="800000"/>
              <a:headEnd/>
              <a:tailEnd/>
            </a:ln>
          </p:spPr>
        </p:pic>
        <p:sp>
          <p:nvSpPr>
            <p:cNvPr id="69648" name="TextBox 9"/>
            <p:cNvSpPr txBox="1">
              <a:spLocks noChangeArrowheads="1"/>
            </p:cNvSpPr>
            <p:nvPr/>
          </p:nvSpPr>
          <p:spPr bwMode="auto">
            <a:xfrm>
              <a:off x="609600" y="2835950"/>
              <a:ext cx="2381956" cy="369332"/>
            </a:xfrm>
            <a:prstGeom prst="rect">
              <a:avLst/>
            </a:prstGeom>
            <a:noFill/>
            <a:ln w="9525">
              <a:noFill/>
              <a:miter lim="800000"/>
              <a:headEnd/>
              <a:tailEnd/>
            </a:ln>
          </p:spPr>
          <p:txBody>
            <a:bodyPr>
              <a:spAutoFit/>
            </a:bodyPr>
            <a:lstStyle/>
            <a:p>
              <a:pPr algn="ctr"/>
              <a:r>
                <a:rPr lang="en-US" b="1">
                  <a:cs typeface="Arial" charset="0"/>
                </a:rPr>
                <a:t>The Big Picture</a:t>
              </a:r>
            </a:p>
          </p:txBody>
        </p:sp>
        <p:sp>
          <p:nvSpPr>
            <p:cNvPr id="11" name="Rounded Rectangle 10"/>
            <p:cNvSpPr/>
            <p:nvPr/>
          </p:nvSpPr>
          <p:spPr>
            <a:xfrm>
              <a:off x="608865" y="3234423"/>
              <a:ext cx="2381956" cy="2007439"/>
            </a:xfrm>
            <a:prstGeom prst="roundRect">
              <a:avLst/>
            </a:prstGeom>
            <a:noFill/>
            <a:ln w="34925" cap="flat" cmpd="sng" algn="ctr">
              <a:solidFill>
                <a:srgbClr val="660066"/>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pic>
        <p:nvPicPr>
          <p:cNvPr id="69636" name="Picture 4" descr="Habits.jpg"/>
          <p:cNvPicPr>
            <a:picLocks noChangeAspect="1"/>
          </p:cNvPicPr>
          <p:nvPr/>
        </p:nvPicPr>
        <p:blipFill>
          <a:blip r:embed="rId5"/>
          <a:srcRect l="10309" t="2580" r="9277" b="-645"/>
          <a:stretch>
            <a:fillRect/>
          </a:stretch>
        </p:blipFill>
        <p:spPr bwMode="auto">
          <a:xfrm>
            <a:off x="3775075" y="1739900"/>
            <a:ext cx="1654175" cy="3294063"/>
          </a:xfrm>
          <a:prstGeom prst="rect">
            <a:avLst/>
          </a:prstGeom>
          <a:noFill/>
          <a:ln w="9525">
            <a:noFill/>
            <a:miter lim="800000"/>
            <a:headEnd/>
            <a:tailEnd/>
          </a:ln>
        </p:spPr>
      </p:pic>
      <p:sp>
        <p:nvSpPr>
          <p:cNvPr id="69637" name="TextBox 12"/>
          <p:cNvSpPr txBox="1">
            <a:spLocks noChangeArrowheads="1"/>
          </p:cNvSpPr>
          <p:nvPr/>
        </p:nvSpPr>
        <p:spPr bwMode="auto">
          <a:xfrm>
            <a:off x="3302000" y="4719638"/>
            <a:ext cx="2540000" cy="339725"/>
          </a:xfrm>
          <a:prstGeom prst="rect">
            <a:avLst/>
          </a:prstGeom>
          <a:solidFill>
            <a:schemeClr val="bg1"/>
          </a:solidFill>
          <a:ln w="9525">
            <a:noFill/>
            <a:miter lim="800000"/>
            <a:headEnd/>
            <a:tailEnd/>
          </a:ln>
        </p:spPr>
        <p:txBody>
          <a:bodyPr>
            <a:spAutoFit/>
          </a:bodyPr>
          <a:lstStyle/>
          <a:p>
            <a:pPr algn="ctr"/>
            <a:r>
              <a:rPr lang="en-US" sz="800">
                <a:cs typeface="Arial" charset="0"/>
              </a:rPr>
              <a:t>©2010 Systems Thinking in Schools, </a:t>
            </a:r>
            <a:br>
              <a:rPr lang="en-US" sz="800">
                <a:cs typeface="Arial" charset="0"/>
              </a:rPr>
            </a:br>
            <a:r>
              <a:rPr lang="en-US" sz="800">
                <a:cs typeface="Arial" charset="0"/>
              </a:rPr>
              <a:t>Waters Foundation</a:t>
            </a:r>
          </a:p>
        </p:txBody>
      </p:sp>
      <p:sp>
        <p:nvSpPr>
          <p:cNvPr id="12" name="Rounded Rectangle 11"/>
          <p:cNvSpPr/>
          <p:nvPr/>
        </p:nvSpPr>
        <p:spPr>
          <a:xfrm>
            <a:off x="3597275" y="1609725"/>
            <a:ext cx="1987550" cy="3449638"/>
          </a:xfrm>
          <a:prstGeom prst="roundRect">
            <a:avLst/>
          </a:prstGeom>
          <a:noFill/>
          <a:ln w="47625" cap="flat" cmpd="sng" algn="ctr">
            <a:solidFill>
              <a:srgbClr val="660066"/>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69639" name="Group 28"/>
          <p:cNvGrpSpPr>
            <a:grpSpLocks/>
          </p:cNvGrpSpPr>
          <p:nvPr/>
        </p:nvGrpSpPr>
        <p:grpSpPr bwMode="auto">
          <a:xfrm>
            <a:off x="903288" y="3763963"/>
            <a:ext cx="2427287" cy="2171700"/>
            <a:chOff x="1042510" y="3763191"/>
            <a:chExt cx="2427844" cy="2172679"/>
          </a:xfrm>
        </p:grpSpPr>
        <p:sp>
          <p:nvSpPr>
            <p:cNvPr id="69644" name="TextBox 22"/>
            <p:cNvSpPr txBox="1">
              <a:spLocks noChangeArrowheads="1"/>
            </p:cNvSpPr>
            <p:nvPr/>
          </p:nvSpPr>
          <p:spPr bwMode="auto">
            <a:xfrm rot="-532848">
              <a:off x="1042510" y="3763191"/>
              <a:ext cx="2258307" cy="369332"/>
            </a:xfrm>
            <a:prstGeom prst="rect">
              <a:avLst/>
            </a:prstGeom>
            <a:noFill/>
            <a:ln w="9525">
              <a:noFill/>
              <a:miter lim="800000"/>
              <a:headEnd/>
              <a:tailEnd/>
            </a:ln>
          </p:spPr>
          <p:txBody>
            <a:bodyPr>
              <a:spAutoFit/>
            </a:bodyPr>
            <a:lstStyle/>
            <a:p>
              <a:pPr algn="ctr"/>
              <a:r>
                <a:rPr lang="en-US" b="1">
                  <a:cs typeface="Arial" charset="0"/>
                </a:rPr>
                <a:t>Leverage</a:t>
              </a:r>
            </a:p>
          </p:txBody>
        </p:sp>
        <p:pic>
          <p:nvPicPr>
            <p:cNvPr id="69645" name="Picture 25" descr="leverage.jpg"/>
            <p:cNvPicPr>
              <a:picLocks noChangeAspect="1"/>
            </p:cNvPicPr>
            <p:nvPr/>
          </p:nvPicPr>
          <p:blipFill>
            <a:blip r:embed="rId6"/>
            <a:srcRect l="5444" t="3612" r="3523" b="5251"/>
            <a:stretch>
              <a:fillRect/>
            </a:stretch>
          </p:blipFill>
          <p:spPr bwMode="auto">
            <a:xfrm rot="-558497">
              <a:off x="1353775" y="4201581"/>
              <a:ext cx="2050673" cy="1655064"/>
            </a:xfrm>
            <a:prstGeom prst="rect">
              <a:avLst/>
            </a:prstGeom>
            <a:noFill/>
            <a:ln w="9525">
              <a:noFill/>
              <a:miter lim="800000"/>
              <a:headEnd/>
              <a:tailEnd/>
            </a:ln>
          </p:spPr>
        </p:pic>
        <p:sp>
          <p:nvSpPr>
            <p:cNvPr id="24" name="Rounded Rectangle 23"/>
            <p:cNvSpPr/>
            <p:nvPr/>
          </p:nvSpPr>
          <p:spPr>
            <a:xfrm rot="21067152">
              <a:off x="1317210" y="4122128"/>
              <a:ext cx="2153144" cy="1813742"/>
            </a:xfrm>
            <a:prstGeom prst="roundRect">
              <a:avLst/>
            </a:prstGeom>
            <a:noFill/>
            <a:ln w="34925" cap="flat" cmpd="sng" algn="ctr">
              <a:solidFill>
                <a:srgbClr val="660066"/>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69640" name="Group 27"/>
          <p:cNvGrpSpPr>
            <a:grpSpLocks/>
          </p:cNvGrpSpPr>
          <p:nvPr/>
        </p:nvGrpSpPr>
        <p:grpSpPr bwMode="auto">
          <a:xfrm>
            <a:off x="5840413" y="3798888"/>
            <a:ext cx="2311400" cy="2184400"/>
            <a:chOff x="5713961" y="3736138"/>
            <a:chExt cx="2310918" cy="2184262"/>
          </a:xfrm>
        </p:grpSpPr>
        <p:sp>
          <p:nvSpPr>
            <p:cNvPr id="69641" name="TextBox 18"/>
            <p:cNvSpPr txBox="1">
              <a:spLocks noChangeArrowheads="1"/>
            </p:cNvSpPr>
            <p:nvPr/>
          </p:nvSpPr>
          <p:spPr bwMode="auto">
            <a:xfrm rot="424065">
              <a:off x="5849503" y="3736138"/>
              <a:ext cx="2175376" cy="369332"/>
            </a:xfrm>
            <a:prstGeom prst="rect">
              <a:avLst/>
            </a:prstGeom>
            <a:noFill/>
            <a:ln w="9525">
              <a:noFill/>
              <a:miter lim="800000"/>
              <a:headEnd/>
              <a:tailEnd/>
            </a:ln>
          </p:spPr>
          <p:txBody>
            <a:bodyPr>
              <a:spAutoFit/>
            </a:bodyPr>
            <a:lstStyle/>
            <a:p>
              <a:pPr algn="ctr"/>
              <a:r>
                <a:rPr lang="en-US" b="1">
                  <a:cs typeface="Arial" charset="0"/>
                </a:rPr>
                <a:t>System Structure</a:t>
              </a:r>
            </a:p>
          </p:txBody>
        </p:sp>
        <p:pic>
          <p:nvPicPr>
            <p:cNvPr id="69642" name="Picture 26" descr="structures.jpg"/>
            <p:cNvPicPr>
              <a:picLocks noChangeAspect="1"/>
            </p:cNvPicPr>
            <p:nvPr/>
          </p:nvPicPr>
          <p:blipFill>
            <a:blip r:embed="rId7"/>
            <a:srcRect l="4791" t="7326" r="3372" b="4778"/>
            <a:stretch>
              <a:fillRect/>
            </a:stretch>
          </p:blipFill>
          <p:spPr bwMode="auto">
            <a:xfrm rot="447290">
              <a:off x="5741472" y="4231285"/>
              <a:ext cx="2071314" cy="1588008"/>
            </a:xfrm>
            <a:prstGeom prst="rect">
              <a:avLst/>
            </a:prstGeom>
            <a:noFill/>
            <a:ln w="9525">
              <a:noFill/>
              <a:miter lim="800000"/>
              <a:headEnd/>
              <a:tailEnd/>
            </a:ln>
          </p:spPr>
        </p:pic>
        <p:sp>
          <p:nvSpPr>
            <p:cNvPr id="20" name="Rounded Rectangle 19"/>
            <p:cNvSpPr/>
            <p:nvPr/>
          </p:nvSpPr>
          <p:spPr>
            <a:xfrm rot="424065">
              <a:off x="5713961" y="4106002"/>
              <a:ext cx="2153788" cy="1814398"/>
            </a:xfrm>
            <a:prstGeom prst="roundRect">
              <a:avLst/>
            </a:prstGeom>
            <a:noFill/>
            <a:ln w="34925" cap="flat" cmpd="sng" algn="ctr">
              <a:solidFill>
                <a:srgbClr val="660066"/>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1" name="TextBox 2"/>
          <p:cNvSpPr txBox="1">
            <a:spLocks noChangeArrowheads="1"/>
          </p:cNvSpPr>
          <p:nvPr/>
        </p:nvSpPr>
        <p:spPr bwMode="auto">
          <a:xfrm>
            <a:off x="0" y="127000"/>
            <a:ext cx="9144000" cy="646113"/>
          </a:xfrm>
          <a:prstGeom prst="rect">
            <a:avLst/>
          </a:prstGeom>
          <a:noFill/>
          <a:ln w="9525">
            <a:noFill/>
            <a:miter lim="800000"/>
            <a:headEnd/>
            <a:tailEnd/>
          </a:ln>
        </p:spPr>
        <p:txBody>
          <a:bodyPr>
            <a:spAutoFit/>
          </a:bodyPr>
          <a:lstStyle/>
          <a:p>
            <a:pPr algn="ctr"/>
            <a:r>
              <a:rPr lang="en-US" sz="3600" b="1">
                <a:solidFill>
                  <a:srgbClr val="660066"/>
                </a:solidFill>
                <a:latin typeface="Arial Black"/>
                <a:ea typeface="Arial Black"/>
                <a:cs typeface="Arial Black"/>
              </a:rPr>
              <a:t>System Thinking Habits (cont.) </a:t>
            </a:r>
          </a:p>
        </p:txBody>
      </p:sp>
      <p:grpSp>
        <p:nvGrpSpPr>
          <p:cNvPr id="71682" name="Group 14"/>
          <p:cNvGrpSpPr>
            <a:grpSpLocks noChangeAspect="1"/>
          </p:cNvGrpSpPr>
          <p:nvPr/>
        </p:nvGrpSpPr>
        <p:grpSpPr bwMode="auto">
          <a:xfrm rot="424065">
            <a:off x="5799138" y="1533525"/>
            <a:ext cx="3314700" cy="2189163"/>
            <a:chOff x="5501977" y="2813980"/>
            <a:chExt cx="3677477" cy="2429136"/>
          </a:xfrm>
        </p:grpSpPr>
        <p:sp>
          <p:nvSpPr>
            <p:cNvPr id="71708" name="TextBox 6"/>
            <p:cNvSpPr txBox="1">
              <a:spLocks noChangeArrowheads="1"/>
            </p:cNvSpPr>
            <p:nvPr/>
          </p:nvSpPr>
          <p:spPr bwMode="auto">
            <a:xfrm>
              <a:off x="5501977" y="2813980"/>
              <a:ext cx="3677477" cy="409807"/>
            </a:xfrm>
            <a:prstGeom prst="rect">
              <a:avLst/>
            </a:prstGeom>
            <a:noFill/>
            <a:ln w="9525">
              <a:noFill/>
              <a:miter lim="800000"/>
              <a:headEnd/>
              <a:tailEnd/>
            </a:ln>
          </p:spPr>
          <p:txBody>
            <a:bodyPr>
              <a:spAutoFit/>
            </a:bodyPr>
            <a:lstStyle/>
            <a:p>
              <a:pPr algn="ctr"/>
              <a:r>
                <a:rPr lang="en-US" b="1">
                  <a:cs typeface="Arial" charset="0"/>
                </a:rPr>
                <a:t>Assumptions</a:t>
              </a:r>
            </a:p>
          </p:txBody>
        </p:sp>
        <p:sp>
          <p:nvSpPr>
            <p:cNvPr id="8" name="Rounded Rectangle 7"/>
            <p:cNvSpPr/>
            <p:nvPr/>
          </p:nvSpPr>
          <p:spPr>
            <a:xfrm>
              <a:off x="6145965" y="3235218"/>
              <a:ext cx="2382963" cy="2006371"/>
            </a:xfrm>
            <a:prstGeom prst="roundRect">
              <a:avLst/>
            </a:prstGeom>
            <a:noFill/>
            <a:ln w="34925" cap="flat" cmpd="sng" algn="ctr">
              <a:solidFill>
                <a:srgbClr val="660066"/>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71683" name="Group 15"/>
          <p:cNvGrpSpPr>
            <a:grpSpLocks noChangeAspect="1"/>
          </p:cNvGrpSpPr>
          <p:nvPr/>
        </p:nvGrpSpPr>
        <p:grpSpPr bwMode="auto">
          <a:xfrm rot="-532848">
            <a:off x="547688" y="1585913"/>
            <a:ext cx="2260600" cy="2173287"/>
            <a:chOff x="535634" y="2832686"/>
            <a:chExt cx="2508282" cy="2410430"/>
          </a:xfrm>
        </p:grpSpPr>
        <p:sp>
          <p:nvSpPr>
            <p:cNvPr id="71706" name="TextBox 9"/>
            <p:cNvSpPr txBox="1">
              <a:spLocks noChangeArrowheads="1"/>
            </p:cNvSpPr>
            <p:nvPr/>
          </p:nvSpPr>
          <p:spPr bwMode="auto">
            <a:xfrm>
              <a:off x="535634" y="2832686"/>
              <a:ext cx="2508282" cy="409807"/>
            </a:xfrm>
            <a:prstGeom prst="rect">
              <a:avLst/>
            </a:prstGeom>
            <a:noFill/>
            <a:ln w="9525">
              <a:noFill/>
              <a:miter lim="800000"/>
              <a:headEnd/>
              <a:tailEnd/>
            </a:ln>
          </p:spPr>
          <p:txBody>
            <a:bodyPr>
              <a:spAutoFit/>
            </a:bodyPr>
            <a:lstStyle/>
            <a:p>
              <a:pPr algn="ctr"/>
              <a:r>
                <a:rPr lang="en-US" b="1">
                  <a:cs typeface="Arial" charset="0"/>
                </a:rPr>
                <a:t>Interdependencies</a:t>
              </a:r>
            </a:p>
          </p:txBody>
        </p:sp>
        <p:sp>
          <p:nvSpPr>
            <p:cNvPr id="11" name="Rounded Rectangle 10"/>
            <p:cNvSpPr/>
            <p:nvPr/>
          </p:nvSpPr>
          <p:spPr>
            <a:xfrm>
              <a:off x="608752" y="3234508"/>
              <a:ext cx="2381459" cy="2007225"/>
            </a:xfrm>
            <a:prstGeom prst="roundRect">
              <a:avLst/>
            </a:prstGeom>
            <a:noFill/>
            <a:ln w="34925" cap="flat" cmpd="sng" algn="ctr">
              <a:solidFill>
                <a:srgbClr val="660066"/>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71684" name="Group 33"/>
          <p:cNvGrpSpPr>
            <a:grpSpLocks noChangeAspect="1"/>
          </p:cNvGrpSpPr>
          <p:nvPr/>
        </p:nvGrpSpPr>
        <p:grpSpPr bwMode="auto">
          <a:xfrm>
            <a:off x="3479800" y="873125"/>
            <a:ext cx="2257425" cy="3071813"/>
            <a:chOff x="3302202" y="1610379"/>
            <a:chExt cx="2539596" cy="3456357"/>
          </a:xfrm>
        </p:grpSpPr>
        <p:pic>
          <p:nvPicPr>
            <p:cNvPr id="71703" name="Picture 4" descr="Habits.jpg"/>
            <p:cNvPicPr>
              <a:picLocks noChangeAspect="1"/>
            </p:cNvPicPr>
            <p:nvPr/>
          </p:nvPicPr>
          <p:blipFill>
            <a:blip r:embed="rId3"/>
            <a:srcRect l="10309" t="2580" r="9277" b="-645"/>
            <a:stretch>
              <a:fillRect/>
            </a:stretch>
          </p:blipFill>
          <p:spPr bwMode="auto">
            <a:xfrm>
              <a:off x="3775284" y="1740387"/>
              <a:ext cx="1653240" cy="3293550"/>
            </a:xfrm>
            <a:prstGeom prst="rect">
              <a:avLst/>
            </a:prstGeom>
            <a:noFill/>
            <a:ln w="9525">
              <a:noFill/>
              <a:miter lim="800000"/>
              <a:headEnd/>
              <a:tailEnd/>
            </a:ln>
          </p:spPr>
        </p:pic>
        <p:sp>
          <p:nvSpPr>
            <p:cNvPr id="71704" name="TextBox 12"/>
            <p:cNvSpPr txBox="1">
              <a:spLocks noChangeArrowheads="1"/>
            </p:cNvSpPr>
            <p:nvPr/>
          </p:nvSpPr>
          <p:spPr bwMode="auto">
            <a:xfrm>
              <a:off x="3302202" y="4720388"/>
              <a:ext cx="2539596" cy="346348"/>
            </a:xfrm>
            <a:prstGeom prst="rect">
              <a:avLst/>
            </a:prstGeom>
            <a:solidFill>
              <a:schemeClr val="bg1"/>
            </a:solidFill>
            <a:ln w="9525">
              <a:noFill/>
              <a:miter lim="800000"/>
              <a:headEnd/>
              <a:tailEnd/>
            </a:ln>
          </p:spPr>
          <p:txBody>
            <a:bodyPr>
              <a:spAutoFit/>
            </a:bodyPr>
            <a:lstStyle/>
            <a:p>
              <a:pPr algn="ctr"/>
              <a:r>
                <a:rPr lang="en-US" sz="700">
                  <a:cs typeface="Arial" charset="0"/>
                </a:rPr>
                <a:t>©2010 Systems Thinking in Schools, </a:t>
              </a:r>
              <a:br>
                <a:rPr lang="en-US" sz="700">
                  <a:cs typeface="Arial" charset="0"/>
                </a:rPr>
              </a:br>
              <a:r>
                <a:rPr lang="en-US" sz="700">
                  <a:cs typeface="Arial" charset="0"/>
                </a:rPr>
                <a:t>Waters Foundation</a:t>
              </a:r>
            </a:p>
          </p:txBody>
        </p:sp>
        <p:sp>
          <p:nvSpPr>
            <p:cNvPr id="12" name="Rounded Rectangle 11"/>
            <p:cNvSpPr/>
            <p:nvPr/>
          </p:nvSpPr>
          <p:spPr>
            <a:xfrm>
              <a:off x="3596881" y="1610379"/>
              <a:ext cx="1987742" cy="3449212"/>
            </a:xfrm>
            <a:prstGeom prst="roundRect">
              <a:avLst/>
            </a:prstGeom>
            <a:noFill/>
            <a:ln w="47625" cap="flat" cmpd="sng" algn="ctr">
              <a:solidFill>
                <a:srgbClr val="660066"/>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71685" name="Group 28"/>
          <p:cNvGrpSpPr>
            <a:grpSpLocks/>
          </p:cNvGrpSpPr>
          <p:nvPr/>
        </p:nvGrpSpPr>
        <p:grpSpPr bwMode="auto">
          <a:xfrm>
            <a:off x="496888" y="3990975"/>
            <a:ext cx="2427287" cy="2171700"/>
            <a:chOff x="1042510" y="3763191"/>
            <a:chExt cx="2427844" cy="2172679"/>
          </a:xfrm>
        </p:grpSpPr>
        <p:sp>
          <p:nvSpPr>
            <p:cNvPr id="71701" name="TextBox 22"/>
            <p:cNvSpPr txBox="1">
              <a:spLocks noChangeArrowheads="1"/>
            </p:cNvSpPr>
            <p:nvPr/>
          </p:nvSpPr>
          <p:spPr bwMode="auto">
            <a:xfrm rot="-532848">
              <a:off x="1042510" y="3763191"/>
              <a:ext cx="2258307" cy="369332"/>
            </a:xfrm>
            <a:prstGeom prst="rect">
              <a:avLst/>
            </a:prstGeom>
            <a:noFill/>
            <a:ln w="9525">
              <a:noFill/>
              <a:miter lim="800000"/>
              <a:headEnd/>
              <a:tailEnd/>
            </a:ln>
          </p:spPr>
          <p:txBody>
            <a:bodyPr>
              <a:spAutoFit/>
            </a:bodyPr>
            <a:lstStyle/>
            <a:p>
              <a:pPr algn="ctr"/>
              <a:r>
                <a:rPr lang="en-US" b="1">
                  <a:cs typeface="Arial" charset="0"/>
                </a:rPr>
                <a:t>Perspectives</a:t>
              </a:r>
            </a:p>
          </p:txBody>
        </p:sp>
        <p:sp>
          <p:nvSpPr>
            <p:cNvPr id="24" name="Rounded Rectangle 23"/>
            <p:cNvSpPr/>
            <p:nvPr/>
          </p:nvSpPr>
          <p:spPr>
            <a:xfrm rot="21067152">
              <a:off x="1317210" y="4122128"/>
              <a:ext cx="2153144" cy="1813742"/>
            </a:xfrm>
            <a:prstGeom prst="roundRect">
              <a:avLst/>
            </a:prstGeom>
            <a:noFill/>
            <a:ln w="34925" cap="flat" cmpd="sng" algn="ctr">
              <a:solidFill>
                <a:srgbClr val="660066"/>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71686" name="TextBox 18"/>
          <p:cNvSpPr txBox="1">
            <a:spLocks noChangeArrowheads="1"/>
          </p:cNvSpPr>
          <p:nvPr/>
        </p:nvSpPr>
        <p:spPr bwMode="auto">
          <a:xfrm rot="424065">
            <a:off x="6022975" y="3976688"/>
            <a:ext cx="2976563" cy="368300"/>
          </a:xfrm>
          <a:prstGeom prst="rect">
            <a:avLst/>
          </a:prstGeom>
          <a:noFill/>
          <a:ln w="9525">
            <a:noFill/>
            <a:miter lim="800000"/>
            <a:headEnd/>
            <a:tailEnd/>
          </a:ln>
        </p:spPr>
        <p:txBody>
          <a:bodyPr>
            <a:spAutoFit/>
          </a:bodyPr>
          <a:lstStyle/>
          <a:p>
            <a:pPr algn="ctr"/>
            <a:r>
              <a:rPr lang="en-US" b="1">
                <a:cs typeface="Arial" charset="0"/>
              </a:rPr>
              <a:t>Considers Issue Fully</a:t>
            </a:r>
          </a:p>
        </p:txBody>
      </p:sp>
      <p:sp>
        <p:nvSpPr>
          <p:cNvPr id="20" name="Rounded Rectangle 19"/>
          <p:cNvSpPr/>
          <p:nvPr/>
        </p:nvSpPr>
        <p:spPr>
          <a:xfrm rot="424065">
            <a:off x="6310313" y="4322763"/>
            <a:ext cx="2154237" cy="1812925"/>
          </a:xfrm>
          <a:prstGeom prst="roundRect">
            <a:avLst/>
          </a:prstGeom>
          <a:noFill/>
          <a:ln w="34925" cap="flat" cmpd="sng" algn="ctr">
            <a:solidFill>
              <a:srgbClr val="660066"/>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1688" name="TextBox 21"/>
          <p:cNvSpPr txBox="1">
            <a:spLocks noChangeArrowheads="1"/>
          </p:cNvSpPr>
          <p:nvPr/>
        </p:nvSpPr>
        <p:spPr bwMode="auto">
          <a:xfrm rot="-507496">
            <a:off x="319088" y="1966913"/>
            <a:ext cx="2620962" cy="600075"/>
          </a:xfrm>
          <a:prstGeom prst="rect">
            <a:avLst/>
          </a:prstGeom>
          <a:noFill/>
          <a:ln w="9525">
            <a:noFill/>
            <a:miter lim="800000"/>
            <a:headEnd/>
            <a:tailEnd/>
          </a:ln>
        </p:spPr>
        <p:txBody>
          <a:bodyPr>
            <a:spAutoFit/>
          </a:bodyPr>
          <a:lstStyle/>
          <a:p>
            <a:pPr algn="ctr"/>
            <a:r>
              <a:rPr lang="en-US" sz="1100"/>
              <a:t>Identifies the circular nature </a:t>
            </a:r>
          </a:p>
          <a:p>
            <a:pPr algn="ctr"/>
            <a:r>
              <a:rPr lang="en-US" sz="1100"/>
              <a:t>of complex cause &amp; effect </a:t>
            </a:r>
            <a:br>
              <a:rPr lang="en-US" sz="1100"/>
            </a:br>
            <a:r>
              <a:rPr lang="en-US" sz="1100"/>
              <a:t>relationships (interdependence)</a:t>
            </a:r>
          </a:p>
        </p:txBody>
      </p:sp>
      <p:pic>
        <p:nvPicPr>
          <p:cNvPr id="71689" name="Picture 24" descr="interdependencies.jpg"/>
          <p:cNvPicPr>
            <a:picLocks noChangeAspect="1"/>
          </p:cNvPicPr>
          <p:nvPr/>
        </p:nvPicPr>
        <p:blipFill>
          <a:blip r:embed="rId4"/>
          <a:srcRect/>
          <a:stretch>
            <a:fillRect/>
          </a:stretch>
        </p:blipFill>
        <p:spPr bwMode="auto">
          <a:xfrm rot="-577009">
            <a:off x="1201738" y="2573338"/>
            <a:ext cx="1138237" cy="1138237"/>
          </a:xfrm>
          <a:prstGeom prst="rect">
            <a:avLst/>
          </a:prstGeom>
          <a:noFill/>
          <a:ln w="9525">
            <a:noFill/>
            <a:miter lim="800000"/>
            <a:headEnd/>
            <a:tailEnd/>
          </a:ln>
        </p:spPr>
      </p:pic>
      <p:sp>
        <p:nvSpPr>
          <p:cNvPr id="71690" name="TextBox 27"/>
          <p:cNvSpPr txBox="1">
            <a:spLocks noChangeArrowheads="1"/>
          </p:cNvSpPr>
          <p:nvPr/>
        </p:nvSpPr>
        <p:spPr bwMode="auto">
          <a:xfrm rot="-507496">
            <a:off x="638175" y="4400550"/>
            <a:ext cx="2185988" cy="277813"/>
          </a:xfrm>
          <a:prstGeom prst="rect">
            <a:avLst/>
          </a:prstGeom>
          <a:noFill/>
          <a:ln w="9525">
            <a:noFill/>
            <a:miter lim="800000"/>
            <a:headEnd/>
            <a:tailEnd/>
          </a:ln>
        </p:spPr>
        <p:txBody>
          <a:bodyPr>
            <a:spAutoFit/>
          </a:bodyPr>
          <a:lstStyle/>
          <a:p>
            <a:pPr algn="ctr"/>
            <a:r>
              <a:rPr lang="en-US" sz="1200"/>
              <a:t>Changes perspectives</a:t>
            </a:r>
          </a:p>
        </p:txBody>
      </p:sp>
      <p:pic>
        <p:nvPicPr>
          <p:cNvPr id="71691" name="Picture 28" descr="perspectives.jpg"/>
          <p:cNvPicPr>
            <a:picLocks noChangeAspect="1"/>
          </p:cNvPicPr>
          <p:nvPr/>
        </p:nvPicPr>
        <p:blipFill>
          <a:blip r:embed="rId5"/>
          <a:srcRect/>
          <a:stretch>
            <a:fillRect/>
          </a:stretch>
        </p:blipFill>
        <p:spPr bwMode="auto">
          <a:xfrm rot="-512279">
            <a:off x="1250950" y="4760913"/>
            <a:ext cx="1271588" cy="1265237"/>
          </a:xfrm>
          <a:prstGeom prst="rect">
            <a:avLst/>
          </a:prstGeom>
          <a:noFill/>
          <a:ln w="9525">
            <a:noFill/>
            <a:miter lim="800000"/>
            <a:headEnd/>
            <a:tailEnd/>
          </a:ln>
        </p:spPr>
      </p:pic>
      <p:sp>
        <p:nvSpPr>
          <p:cNvPr id="71692" name="TextBox 29"/>
          <p:cNvSpPr txBox="1">
            <a:spLocks noChangeArrowheads="1"/>
          </p:cNvSpPr>
          <p:nvPr/>
        </p:nvSpPr>
        <p:spPr bwMode="auto">
          <a:xfrm rot="383534">
            <a:off x="6380163" y="1916113"/>
            <a:ext cx="2297112" cy="461962"/>
          </a:xfrm>
          <a:prstGeom prst="rect">
            <a:avLst/>
          </a:prstGeom>
          <a:noFill/>
          <a:ln w="9525">
            <a:noFill/>
            <a:miter lim="800000"/>
            <a:headEnd/>
            <a:tailEnd/>
          </a:ln>
        </p:spPr>
        <p:txBody>
          <a:bodyPr>
            <a:spAutoFit/>
          </a:bodyPr>
          <a:lstStyle/>
          <a:p>
            <a:pPr algn="ctr"/>
            <a:r>
              <a:rPr lang="en-US" sz="1200"/>
              <a:t>Surfaces and tests assumptions</a:t>
            </a:r>
          </a:p>
        </p:txBody>
      </p:sp>
      <p:pic>
        <p:nvPicPr>
          <p:cNvPr id="71693" name="Picture 30" descr="assumptions.jpg"/>
          <p:cNvPicPr>
            <a:picLocks noChangeAspect="1"/>
          </p:cNvPicPr>
          <p:nvPr/>
        </p:nvPicPr>
        <p:blipFill>
          <a:blip r:embed="rId6"/>
          <a:srcRect/>
          <a:stretch>
            <a:fillRect/>
          </a:stretch>
        </p:blipFill>
        <p:spPr bwMode="auto">
          <a:xfrm rot="369570">
            <a:off x="6816725" y="2352675"/>
            <a:ext cx="1203325" cy="1279525"/>
          </a:xfrm>
          <a:prstGeom prst="rect">
            <a:avLst/>
          </a:prstGeom>
          <a:noFill/>
          <a:ln w="9525">
            <a:noFill/>
            <a:miter lim="800000"/>
            <a:headEnd/>
            <a:tailEnd/>
          </a:ln>
        </p:spPr>
      </p:pic>
      <p:sp>
        <p:nvSpPr>
          <p:cNvPr id="71694" name="TextBox 31"/>
          <p:cNvSpPr txBox="1">
            <a:spLocks noChangeArrowheads="1"/>
          </p:cNvSpPr>
          <p:nvPr/>
        </p:nvSpPr>
        <p:spPr bwMode="auto">
          <a:xfrm rot="383534">
            <a:off x="6289675" y="4351338"/>
            <a:ext cx="2297113" cy="646112"/>
          </a:xfrm>
          <a:prstGeom prst="rect">
            <a:avLst/>
          </a:prstGeom>
          <a:noFill/>
          <a:ln w="9525">
            <a:noFill/>
            <a:miter lim="800000"/>
            <a:headEnd/>
            <a:tailEnd/>
          </a:ln>
        </p:spPr>
        <p:txBody>
          <a:bodyPr>
            <a:spAutoFit/>
          </a:bodyPr>
          <a:lstStyle/>
          <a:p>
            <a:pPr algn="ctr"/>
            <a:r>
              <a:rPr lang="en-US" sz="1200"/>
              <a:t>Considers an issue fully and resists the urge to come to a quick conclusion</a:t>
            </a:r>
          </a:p>
        </p:txBody>
      </p:sp>
      <p:pic>
        <p:nvPicPr>
          <p:cNvPr id="71695" name="Picture 32" descr="considers fully.jpg"/>
          <p:cNvPicPr>
            <a:picLocks noChangeAspect="1"/>
          </p:cNvPicPr>
          <p:nvPr/>
        </p:nvPicPr>
        <p:blipFill>
          <a:blip r:embed="rId7"/>
          <a:srcRect/>
          <a:stretch>
            <a:fillRect/>
          </a:stretch>
        </p:blipFill>
        <p:spPr bwMode="auto">
          <a:xfrm rot="378279">
            <a:off x="6665913" y="4940300"/>
            <a:ext cx="1314450" cy="1125538"/>
          </a:xfrm>
          <a:prstGeom prst="rect">
            <a:avLst/>
          </a:prstGeom>
          <a:noFill/>
          <a:ln w="9525">
            <a:noFill/>
            <a:miter lim="800000"/>
            <a:headEnd/>
            <a:tailEnd/>
          </a:ln>
        </p:spPr>
      </p:pic>
      <p:grpSp>
        <p:nvGrpSpPr>
          <p:cNvPr id="71696" name="Group 14"/>
          <p:cNvGrpSpPr>
            <a:grpSpLocks noChangeAspect="1"/>
          </p:cNvGrpSpPr>
          <p:nvPr/>
        </p:nvGrpSpPr>
        <p:grpSpPr bwMode="auto">
          <a:xfrm rot="31728">
            <a:off x="2955925" y="3971925"/>
            <a:ext cx="3313113" cy="2163763"/>
            <a:chOff x="5502755" y="2898528"/>
            <a:chExt cx="3677477" cy="2401085"/>
          </a:xfrm>
        </p:grpSpPr>
        <p:sp>
          <p:nvSpPr>
            <p:cNvPr id="71699" name="TextBox 35"/>
            <p:cNvSpPr txBox="1">
              <a:spLocks noChangeArrowheads="1"/>
            </p:cNvSpPr>
            <p:nvPr/>
          </p:nvSpPr>
          <p:spPr bwMode="auto">
            <a:xfrm>
              <a:off x="5502755" y="2898528"/>
              <a:ext cx="3677477" cy="409807"/>
            </a:xfrm>
            <a:prstGeom prst="rect">
              <a:avLst/>
            </a:prstGeom>
            <a:noFill/>
            <a:ln w="9525">
              <a:noFill/>
              <a:miter lim="800000"/>
              <a:headEnd/>
              <a:tailEnd/>
            </a:ln>
          </p:spPr>
          <p:txBody>
            <a:bodyPr>
              <a:spAutoFit/>
            </a:bodyPr>
            <a:lstStyle/>
            <a:p>
              <a:pPr algn="ctr"/>
              <a:r>
                <a:rPr lang="en-US" b="1">
                  <a:cs typeface="Arial" charset="0"/>
                </a:rPr>
                <a:t>Mental Models</a:t>
              </a:r>
            </a:p>
          </p:txBody>
        </p:sp>
        <p:sp>
          <p:nvSpPr>
            <p:cNvPr id="37" name="Rounded Rectangle 36"/>
            <p:cNvSpPr/>
            <p:nvPr/>
          </p:nvSpPr>
          <p:spPr>
            <a:xfrm>
              <a:off x="6131879" y="3293081"/>
              <a:ext cx="2431681" cy="2006483"/>
            </a:xfrm>
            <a:prstGeom prst="roundRect">
              <a:avLst/>
            </a:prstGeom>
            <a:noFill/>
            <a:ln w="34925" cap="flat" cmpd="sng" algn="ctr">
              <a:solidFill>
                <a:srgbClr val="660066"/>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71697" name="TextBox 37"/>
          <p:cNvSpPr txBox="1">
            <a:spLocks noChangeArrowheads="1"/>
          </p:cNvSpPr>
          <p:nvPr/>
        </p:nvSpPr>
        <p:spPr bwMode="auto">
          <a:xfrm rot="-8803">
            <a:off x="3455988" y="4306888"/>
            <a:ext cx="2295525" cy="830262"/>
          </a:xfrm>
          <a:prstGeom prst="rect">
            <a:avLst/>
          </a:prstGeom>
          <a:noFill/>
          <a:ln w="9525">
            <a:noFill/>
            <a:miter lim="800000"/>
            <a:headEnd/>
            <a:tailEnd/>
          </a:ln>
        </p:spPr>
        <p:txBody>
          <a:bodyPr>
            <a:spAutoFit/>
          </a:bodyPr>
          <a:lstStyle/>
          <a:p>
            <a:pPr algn="ctr"/>
            <a:r>
              <a:rPr lang="en-US" sz="1200"/>
              <a:t>Considers how mental </a:t>
            </a:r>
            <a:br>
              <a:rPr lang="en-US" sz="1200"/>
            </a:br>
            <a:r>
              <a:rPr lang="en-US" sz="1200"/>
              <a:t>models (i.e., attitudes &amp; beliefs derived from experience) affect current reality and the future</a:t>
            </a:r>
          </a:p>
        </p:txBody>
      </p:sp>
      <p:pic>
        <p:nvPicPr>
          <p:cNvPr id="71698" name="Picture 40" descr="mental models.jpg"/>
          <p:cNvPicPr>
            <a:picLocks/>
          </p:cNvPicPr>
          <p:nvPr/>
        </p:nvPicPr>
        <p:blipFill>
          <a:blip r:embed="rId8"/>
          <a:srcRect/>
          <a:stretch>
            <a:fillRect/>
          </a:stretch>
        </p:blipFill>
        <p:spPr bwMode="auto">
          <a:xfrm>
            <a:off x="3917950" y="5111750"/>
            <a:ext cx="1435100" cy="976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29" name="TextBox 2"/>
          <p:cNvSpPr txBox="1">
            <a:spLocks noChangeArrowheads="1"/>
          </p:cNvSpPr>
          <p:nvPr/>
        </p:nvSpPr>
        <p:spPr bwMode="auto">
          <a:xfrm>
            <a:off x="0" y="127000"/>
            <a:ext cx="9144000" cy="646113"/>
          </a:xfrm>
          <a:prstGeom prst="rect">
            <a:avLst/>
          </a:prstGeom>
          <a:noFill/>
          <a:ln w="9525">
            <a:noFill/>
            <a:miter lim="800000"/>
            <a:headEnd/>
            <a:tailEnd/>
          </a:ln>
        </p:spPr>
        <p:txBody>
          <a:bodyPr>
            <a:spAutoFit/>
          </a:bodyPr>
          <a:lstStyle/>
          <a:p>
            <a:pPr algn="ctr"/>
            <a:r>
              <a:rPr lang="en-US" sz="3600" b="1">
                <a:solidFill>
                  <a:srgbClr val="660066"/>
                </a:solidFill>
                <a:latin typeface="Arial Black"/>
                <a:ea typeface="Arial Black"/>
                <a:cs typeface="Arial Black"/>
              </a:rPr>
              <a:t>System Thinking Habits (cont.) </a:t>
            </a:r>
          </a:p>
        </p:txBody>
      </p:sp>
      <p:grpSp>
        <p:nvGrpSpPr>
          <p:cNvPr id="73730" name="Group 14"/>
          <p:cNvGrpSpPr>
            <a:grpSpLocks noChangeAspect="1"/>
          </p:cNvGrpSpPr>
          <p:nvPr/>
        </p:nvGrpSpPr>
        <p:grpSpPr bwMode="auto">
          <a:xfrm rot="424065">
            <a:off x="5767388" y="1058863"/>
            <a:ext cx="3314700" cy="2487612"/>
            <a:chOff x="5501977" y="2483263"/>
            <a:chExt cx="3677477" cy="2759853"/>
          </a:xfrm>
        </p:grpSpPr>
        <p:sp>
          <p:nvSpPr>
            <p:cNvPr id="73750" name="TextBox 6"/>
            <p:cNvSpPr txBox="1">
              <a:spLocks noChangeArrowheads="1"/>
            </p:cNvSpPr>
            <p:nvPr/>
          </p:nvSpPr>
          <p:spPr bwMode="auto">
            <a:xfrm>
              <a:off x="5501977" y="2483263"/>
              <a:ext cx="3677477" cy="717162"/>
            </a:xfrm>
            <a:prstGeom prst="rect">
              <a:avLst/>
            </a:prstGeom>
            <a:noFill/>
            <a:ln w="9525">
              <a:noFill/>
              <a:miter lim="800000"/>
              <a:headEnd/>
              <a:tailEnd/>
            </a:ln>
          </p:spPr>
          <p:txBody>
            <a:bodyPr>
              <a:spAutoFit/>
            </a:bodyPr>
            <a:lstStyle/>
            <a:p>
              <a:pPr algn="ctr"/>
              <a:r>
                <a:rPr lang="en-US" b="1">
                  <a:cs typeface="Arial" charset="0"/>
                </a:rPr>
                <a:t>Unintended </a:t>
              </a:r>
              <a:br>
                <a:rPr lang="en-US" b="1">
                  <a:cs typeface="Arial" charset="0"/>
                </a:rPr>
              </a:br>
              <a:r>
                <a:rPr lang="en-US" b="1">
                  <a:cs typeface="Arial" charset="0"/>
                </a:rPr>
                <a:t>Consequences</a:t>
              </a:r>
            </a:p>
          </p:txBody>
        </p:sp>
        <p:sp>
          <p:nvSpPr>
            <p:cNvPr id="8" name="Rounded Rectangle 7"/>
            <p:cNvSpPr/>
            <p:nvPr/>
          </p:nvSpPr>
          <p:spPr>
            <a:xfrm>
              <a:off x="6145362" y="3236888"/>
              <a:ext cx="2382963" cy="2006045"/>
            </a:xfrm>
            <a:prstGeom prst="roundRect">
              <a:avLst/>
            </a:prstGeom>
            <a:noFill/>
            <a:ln w="34925" cap="flat" cmpd="sng" algn="ctr">
              <a:solidFill>
                <a:srgbClr val="660066"/>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73731" name="Group 15"/>
          <p:cNvGrpSpPr>
            <a:grpSpLocks noChangeAspect="1"/>
          </p:cNvGrpSpPr>
          <p:nvPr/>
        </p:nvGrpSpPr>
        <p:grpSpPr bwMode="auto">
          <a:xfrm rot="-532848">
            <a:off x="627063" y="1117600"/>
            <a:ext cx="2260600" cy="2452688"/>
            <a:chOff x="535633" y="2522259"/>
            <a:chExt cx="2508282" cy="2720857"/>
          </a:xfrm>
        </p:grpSpPr>
        <p:sp>
          <p:nvSpPr>
            <p:cNvPr id="73748" name="TextBox 9"/>
            <p:cNvSpPr txBox="1">
              <a:spLocks noChangeArrowheads="1"/>
            </p:cNvSpPr>
            <p:nvPr/>
          </p:nvSpPr>
          <p:spPr bwMode="auto">
            <a:xfrm>
              <a:off x="535633" y="2522259"/>
              <a:ext cx="2508282" cy="717162"/>
            </a:xfrm>
            <a:prstGeom prst="rect">
              <a:avLst/>
            </a:prstGeom>
            <a:noFill/>
            <a:ln w="9525">
              <a:noFill/>
              <a:miter lim="800000"/>
              <a:headEnd/>
              <a:tailEnd/>
            </a:ln>
          </p:spPr>
          <p:txBody>
            <a:bodyPr>
              <a:spAutoFit/>
            </a:bodyPr>
            <a:lstStyle/>
            <a:p>
              <a:pPr algn="ctr"/>
              <a:r>
                <a:rPr lang="en-US" b="1">
                  <a:cs typeface="Arial" charset="0"/>
                </a:rPr>
                <a:t>Consider Consequences</a:t>
              </a:r>
            </a:p>
          </p:txBody>
        </p:sp>
        <p:sp>
          <p:nvSpPr>
            <p:cNvPr id="11" name="Rounded Rectangle 10"/>
            <p:cNvSpPr/>
            <p:nvPr/>
          </p:nvSpPr>
          <p:spPr>
            <a:xfrm>
              <a:off x="609322" y="3236068"/>
              <a:ext cx="2381459" cy="2005862"/>
            </a:xfrm>
            <a:prstGeom prst="roundRect">
              <a:avLst/>
            </a:prstGeom>
            <a:noFill/>
            <a:ln w="34925" cap="flat" cmpd="sng" algn="ctr">
              <a:solidFill>
                <a:srgbClr val="660066"/>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73732" name="Group 28"/>
          <p:cNvGrpSpPr>
            <a:grpSpLocks/>
          </p:cNvGrpSpPr>
          <p:nvPr/>
        </p:nvGrpSpPr>
        <p:grpSpPr bwMode="auto">
          <a:xfrm>
            <a:off x="890588" y="3743325"/>
            <a:ext cx="2427287" cy="2173288"/>
            <a:chOff x="1042510" y="3763191"/>
            <a:chExt cx="2427844" cy="2172679"/>
          </a:xfrm>
        </p:grpSpPr>
        <p:sp>
          <p:nvSpPr>
            <p:cNvPr id="73746" name="TextBox 22"/>
            <p:cNvSpPr txBox="1">
              <a:spLocks noChangeArrowheads="1"/>
            </p:cNvSpPr>
            <p:nvPr/>
          </p:nvSpPr>
          <p:spPr bwMode="auto">
            <a:xfrm rot="-532848">
              <a:off x="1042510" y="3763191"/>
              <a:ext cx="2258307" cy="369332"/>
            </a:xfrm>
            <a:prstGeom prst="rect">
              <a:avLst/>
            </a:prstGeom>
            <a:noFill/>
            <a:ln w="9525">
              <a:noFill/>
              <a:miter lim="800000"/>
              <a:headEnd/>
              <a:tailEnd/>
            </a:ln>
          </p:spPr>
          <p:txBody>
            <a:bodyPr>
              <a:spAutoFit/>
            </a:bodyPr>
            <a:lstStyle/>
            <a:p>
              <a:pPr algn="ctr"/>
              <a:r>
                <a:rPr lang="en-US" b="1">
                  <a:cs typeface="Arial" charset="0"/>
                </a:rPr>
                <a:t>Time Delays</a:t>
              </a:r>
            </a:p>
          </p:txBody>
        </p:sp>
        <p:sp>
          <p:nvSpPr>
            <p:cNvPr id="24" name="Rounded Rectangle 23"/>
            <p:cNvSpPr/>
            <p:nvPr/>
          </p:nvSpPr>
          <p:spPr>
            <a:xfrm rot="21067152">
              <a:off x="1317210" y="4121865"/>
              <a:ext cx="2153144" cy="1814005"/>
            </a:xfrm>
            <a:prstGeom prst="roundRect">
              <a:avLst/>
            </a:prstGeom>
            <a:noFill/>
            <a:ln w="34925" cap="flat" cmpd="sng" algn="ctr">
              <a:solidFill>
                <a:srgbClr val="660066"/>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73733" name="TextBox 18"/>
          <p:cNvSpPr txBox="1">
            <a:spLocks noChangeArrowheads="1"/>
          </p:cNvSpPr>
          <p:nvPr/>
        </p:nvSpPr>
        <p:spPr bwMode="auto">
          <a:xfrm rot="424065">
            <a:off x="5680075" y="3494088"/>
            <a:ext cx="2976563" cy="646112"/>
          </a:xfrm>
          <a:prstGeom prst="rect">
            <a:avLst/>
          </a:prstGeom>
          <a:noFill/>
          <a:ln w="9525">
            <a:noFill/>
            <a:miter lim="800000"/>
            <a:headEnd/>
            <a:tailEnd/>
          </a:ln>
        </p:spPr>
        <p:txBody>
          <a:bodyPr>
            <a:spAutoFit/>
          </a:bodyPr>
          <a:lstStyle/>
          <a:p>
            <a:pPr algn="ctr"/>
            <a:r>
              <a:rPr lang="en-US" b="1">
                <a:cs typeface="Arial" charset="0"/>
              </a:rPr>
              <a:t>Successive Approximation</a:t>
            </a:r>
          </a:p>
        </p:txBody>
      </p:sp>
      <p:sp>
        <p:nvSpPr>
          <p:cNvPr id="20" name="Rounded Rectangle 19"/>
          <p:cNvSpPr/>
          <p:nvPr/>
        </p:nvSpPr>
        <p:spPr>
          <a:xfrm rot="424065">
            <a:off x="5916613" y="4119563"/>
            <a:ext cx="2154237" cy="1812925"/>
          </a:xfrm>
          <a:prstGeom prst="roundRect">
            <a:avLst/>
          </a:prstGeom>
          <a:noFill/>
          <a:ln w="34925" cap="flat" cmpd="sng" algn="ctr">
            <a:solidFill>
              <a:srgbClr val="660066"/>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3735" name="TextBox 21"/>
          <p:cNvSpPr txBox="1">
            <a:spLocks noChangeArrowheads="1"/>
          </p:cNvSpPr>
          <p:nvPr/>
        </p:nvSpPr>
        <p:spPr bwMode="auto">
          <a:xfrm rot="-507496">
            <a:off x="587375" y="1809750"/>
            <a:ext cx="2271713" cy="430213"/>
          </a:xfrm>
          <a:prstGeom prst="rect">
            <a:avLst/>
          </a:prstGeom>
          <a:noFill/>
          <a:ln w="9525">
            <a:noFill/>
            <a:miter lim="800000"/>
            <a:headEnd/>
            <a:tailEnd/>
          </a:ln>
        </p:spPr>
        <p:txBody>
          <a:bodyPr>
            <a:spAutoFit/>
          </a:bodyPr>
          <a:lstStyle/>
          <a:p>
            <a:pPr algn="ctr"/>
            <a:r>
              <a:rPr lang="en-US" sz="1100"/>
              <a:t>Considers both short- and long-term consequences of actions</a:t>
            </a:r>
          </a:p>
        </p:txBody>
      </p:sp>
      <p:sp>
        <p:nvSpPr>
          <p:cNvPr id="73736" name="TextBox 27"/>
          <p:cNvSpPr txBox="1">
            <a:spLocks noChangeArrowheads="1"/>
          </p:cNvSpPr>
          <p:nvPr/>
        </p:nvSpPr>
        <p:spPr bwMode="auto">
          <a:xfrm rot="-507496">
            <a:off x="1054100" y="4116388"/>
            <a:ext cx="2185988" cy="646112"/>
          </a:xfrm>
          <a:prstGeom prst="rect">
            <a:avLst/>
          </a:prstGeom>
          <a:noFill/>
          <a:ln w="9525">
            <a:noFill/>
            <a:miter lim="800000"/>
            <a:headEnd/>
            <a:tailEnd/>
          </a:ln>
        </p:spPr>
        <p:txBody>
          <a:bodyPr>
            <a:spAutoFit/>
          </a:bodyPr>
          <a:lstStyle/>
          <a:p>
            <a:pPr algn="ctr"/>
            <a:r>
              <a:rPr lang="en-US" sz="1200"/>
              <a:t>Recognizes the impact of time delays when exploring cause &amp; effect relationships</a:t>
            </a:r>
          </a:p>
        </p:txBody>
      </p:sp>
      <p:sp>
        <p:nvSpPr>
          <p:cNvPr id="73737" name="TextBox 29"/>
          <p:cNvSpPr txBox="1">
            <a:spLocks noChangeArrowheads="1"/>
          </p:cNvSpPr>
          <p:nvPr/>
        </p:nvSpPr>
        <p:spPr bwMode="auto">
          <a:xfrm rot="383534">
            <a:off x="6329363" y="1738313"/>
            <a:ext cx="2297112" cy="461962"/>
          </a:xfrm>
          <a:prstGeom prst="rect">
            <a:avLst/>
          </a:prstGeom>
          <a:noFill/>
          <a:ln w="9525">
            <a:noFill/>
            <a:miter lim="800000"/>
            <a:headEnd/>
            <a:tailEnd/>
          </a:ln>
        </p:spPr>
        <p:txBody>
          <a:bodyPr>
            <a:spAutoFit/>
          </a:bodyPr>
          <a:lstStyle/>
          <a:p>
            <a:pPr algn="ctr"/>
            <a:r>
              <a:rPr lang="en-US" sz="1200"/>
              <a:t>Finds where unintended consequences emerge</a:t>
            </a:r>
          </a:p>
        </p:txBody>
      </p:sp>
      <p:sp>
        <p:nvSpPr>
          <p:cNvPr id="73738" name="TextBox 31"/>
          <p:cNvSpPr txBox="1">
            <a:spLocks noChangeArrowheads="1"/>
          </p:cNvSpPr>
          <p:nvPr/>
        </p:nvSpPr>
        <p:spPr bwMode="auto">
          <a:xfrm rot="383534">
            <a:off x="5895975" y="4148138"/>
            <a:ext cx="2297113" cy="646112"/>
          </a:xfrm>
          <a:prstGeom prst="rect">
            <a:avLst/>
          </a:prstGeom>
          <a:noFill/>
          <a:ln w="9525">
            <a:noFill/>
            <a:miter lim="800000"/>
            <a:headEnd/>
            <a:tailEnd/>
          </a:ln>
        </p:spPr>
        <p:txBody>
          <a:bodyPr>
            <a:spAutoFit/>
          </a:bodyPr>
          <a:lstStyle/>
          <a:p>
            <a:pPr algn="ctr"/>
            <a:r>
              <a:rPr lang="en-US" sz="1200"/>
              <a:t>Checks results and changes actions if needed: "successive approximation"	</a:t>
            </a:r>
          </a:p>
        </p:txBody>
      </p:sp>
      <p:pic>
        <p:nvPicPr>
          <p:cNvPr id="73739" name="Picture 33" descr="Short-long-term-consequences.jpg"/>
          <p:cNvPicPr>
            <a:picLocks noChangeAspect="1"/>
          </p:cNvPicPr>
          <p:nvPr/>
        </p:nvPicPr>
        <p:blipFill>
          <a:blip r:embed="rId3"/>
          <a:srcRect/>
          <a:stretch>
            <a:fillRect/>
          </a:stretch>
        </p:blipFill>
        <p:spPr bwMode="auto">
          <a:xfrm rot="-542283">
            <a:off x="1136650" y="2266950"/>
            <a:ext cx="1400175" cy="1244600"/>
          </a:xfrm>
          <a:prstGeom prst="rect">
            <a:avLst/>
          </a:prstGeom>
          <a:noFill/>
          <a:ln w="9525">
            <a:noFill/>
            <a:miter lim="800000"/>
            <a:headEnd/>
            <a:tailEnd/>
          </a:ln>
        </p:spPr>
      </p:pic>
      <p:pic>
        <p:nvPicPr>
          <p:cNvPr id="73740" name="Picture 34" descr="unintended consequences.jpg"/>
          <p:cNvPicPr>
            <a:picLocks noChangeAspect="1"/>
          </p:cNvPicPr>
          <p:nvPr/>
        </p:nvPicPr>
        <p:blipFill>
          <a:blip r:embed="rId4"/>
          <a:srcRect/>
          <a:stretch>
            <a:fillRect/>
          </a:stretch>
        </p:blipFill>
        <p:spPr bwMode="auto">
          <a:xfrm>
            <a:off x="6691313" y="2266950"/>
            <a:ext cx="1352550" cy="1143000"/>
          </a:xfrm>
          <a:prstGeom prst="rect">
            <a:avLst/>
          </a:prstGeom>
          <a:noFill/>
          <a:ln w="9525">
            <a:noFill/>
            <a:miter lim="800000"/>
            <a:headEnd/>
            <a:tailEnd/>
          </a:ln>
        </p:spPr>
      </p:pic>
      <p:pic>
        <p:nvPicPr>
          <p:cNvPr id="73741" name="Picture 38" descr="time delays.jpg"/>
          <p:cNvPicPr>
            <a:picLocks noChangeAspect="1"/>
          </p:cNvPicPr>
          <p:nvPr/>
        </p:nvPicPr>
        <p:blipFill>
          <a:blip r:embed="rId5"/>
          <a:srcRect/>
          <a:stretch>
            <a:fillRect/>
          </a:stretch>
        </p:blipFill>
        <p:spPr bwMode="auto">
          <a:xfrm rot="-614397">
            <a:off x="1701800" y="4738688"/>
            <a:ext cx="1116013" cy="1144587"/>
          </a:xfrm>
          <a:prstGeom prst="rect">
            <a:avLst/>
          </a:prstGeom>
          <a:noFill/>
          <a:ln w="9525">
            <a:noFill/>
            <a:miter lim="800000"/>
            <a:headEnd/>
            <a:tailEnd/>
          </a:ln>
        </p:spPr>
      </p:pic>
      <p:pic>
        <p:nvPicPr>
          <p:cNvPr id="73742" name="Picture 39" descr="successive approximation.jpg"/>
          <p:cNvPicPr>
            <a:picLocks noChangeAspect="1"/>
          </p:cNvPicPr>
          <p:nvPr/>
        </p:nvPicPr>
        <p:blipFill>
          <a:blip r:embed="rId6"/>
          <a:srcRect/>
          <a:stretch>
            <a:fillRect/>
          </a:stretch>
        </p:blipFill>
        <p:spPr bwMode="auto">
          <a:xfrm rot="386850">
            <a:off x="6310313" y="4718050"/>
            <a:ext cx="1196975" cy="1146175"/>
          </a:xfrm>
          <a:prstGeom prst="rect">
            <a:avLst/>
          </a:prstGeom>
          <a:noFill/>
          <a:ln w="9525">
            <a:noFill/>
            <a:miter lim="800000"/>
            <a:headEnd/>
            <a:tailEnd/>
          </a:ln>
        </p:spPr>
      </p:pic>
      <p:pic>
        <p:nvPicPr>
          <p:cNvPr id="73743" name="Picture 41" descr="Habits.jpg"/>
          <p:cNvPicPr>
            <a:picLocks noChangeAspect="1"/>
          </p:cNvPicPr>
          <p:nvPr/>
        </p:nvPicPr>
        <p:blipFill>
          <a:blip r:embed="rId7"/>
          <a:srcRect l="10309" t="2580" r="9277" b="-645"/>
          <a:stretch>
            <a:fillRect/>
          </a:stretch>
        </p:blipFill>
        <p:spPr bwMode="auto">
          <a:xfrm>
            <a:off x="3775075" y="1320800"/>
            <a:ext cx="1654175" cy="3294063"/>
          </a:xfrm>
          <a:prstGeom prst="rect">
            <a:avLst/>
          </a:prstGeom>
          <a:noFill/>
          <a:ln w="9525">
            <a:noFill/>
            <a:miter lim="800000"/>
            <a:headEnd/>
            <a:tailEnd/>
          </a:ln>
        </p:spPr>
      </p:pic>
      <p:sp>
        <p:nvSpPr>
          <p:cNvPr id="73744" name="TextBox 42"/>
          <p:cNvSpPr txBox="1">
            <a:spLocks noChangeArrowheads="1"/>
          </p:cNvSpPr>
          <p:nvPr/>
        </p:nvSpPr>
        <p:spPr bwMode="auto">
          <a:xfrm>
            <a:off x="3302000" y="4300538"/>
            <a:ext cx="2540000" cy="339725"/>
          </a:xfrm>
          <a:prstGeom prst="rect">
            <a:avLst/>
          </a:prstGeom>
          <a:solidFill>
            <a:schemeClr val="bg1"/>
          </a:solidFill>
          <a:ln w="9525">
            <a:noFill/>
            <a:miter lim="800000"/>
            <a:headEnd/>
            <a:tailEnd/>
          </a:ln>
        </p:spPr>
        <p:txBody>
          <a:bodyPr>
            <a:spAutoFit/>
          </a:bodyPr>
          <a:lstStyle/>
          <a:p>
            <a:pPr algn="ctr"/>
            <a:r>
              <a:rPr lang="en-US" sz="800">
                <a:cs typeface="Arial" charset="0"/>
              </a:rPr>
              <a:t>©2010 Systems Thinking in Schools, </a:t>
            </a:r>
            <a:br>
              <a:rPr lang="en-US" sz="800">
                <a:cs typeface="Arial" charset="0"/>
              </a:rPr>
            </a:br>
            <a:r>
              <a:rPr lang="en-US" sz="800">
                <a:cs typeface="Arial" charset="0"/>
              </a:rPr>
              <a:t>Waters Foundation</a:t>
            </a:r>
          </a:p>
        </p:txBody>
      </p:sp>
      <p:sp>
        <p:nvSpPr>
          <p:cNvPr id="44" name="Rounded Rectangle 43"/>
          <p:cNvSpPr/>
          <p:nvPr/>
        </p:nvSpPr>
        <p:spPr>
          <a:xfrm>
            <a:off x="3597275" y="1190625"/>
            <a:ext cx="1987550" cy="3449638"/>
          </a:xfrm>
          <a:prstGeom prst="roundRect">
            <a:avLst/>
          </a:prstGeom>
          <a:noFill/>
          <a:ln w="47625" cap="flat" cmpd="sng" algn="ctr">
            <a:solidFill>
              <a:srgbClr val="660066"/>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7" name="Rectangle 2"/>
          <p:cNvSpPr>
            <a:spLocks noGrp="1" noChangeArrowheads="1"/>
          </p:cNvSpPr>
          <p:nvPr>
            <p:ph type="title" idx="4294967295"/>
          </p:nvPr>
        </p:nvSpPr>
        <p:spPr>
          <a:xfrm>
            <a:off x="0" y="333375"/>
            <a:ext cx="9144000" cy="708025"/>
          </a:xfrm>
        </p:spPr>
        <p:txBody>
          <a:bodyPr/>
          <a:lstStyle/>
          <a:p>
            <a:pPr eaLnBrk="1" hangingPunct="1"/>
            <a:r>
              <a:rPr lang="en-US" sz="3600" b="1" smtClean="0">
                <a:solidFill>
                  <a:srgbClr val="660066"/>
                </a:solidFill>
                <a:latin typeface="Arial Black"/>
                <a:ea typeface="Arial Black"/>
                <a:cs typeface="Arial Black"/>
              </a:rPr>
              <a:t>ZIPPER</a:t>
            </a:r>
          </a:p>
        </p:txBody>
      </p:sp>
      <p:sp>
        <p:nvSpPr>
          <p:cNvPr id="12291" name="Rectangle 3"/>
          <p:cNvSpPr>
            <a:spLocks noGrp="1" noChangeAspect="1" noChangeArrowheads="1"/>
          </p:cNvSpPr>
          <p:nvPr>
            <p:ph type="body" idx="4294967295"/>
          </p:nvPr>
        </p:nvSpPr>
        <p:spPr>
          <a:xfrm>
            <a:off x="1566863" y="1041400"/>
            <a:ext cx="6307137" cy="6142038"/>
          </a:xfrm>
        </p:spPr>
        <p:txBody>
          <a:bodyPr tIns="0" bIns="0">
            <a:spAutoFit/>
          </a:bodyPr>
          <a:lstStyle/>
          <a:p>
            <a:pPr marL="804863" indent="-804863" eaLnBrk="1" hangingPunct="1">
              <a:spcBef>
                <a:spcPts val="0"/>
              </a:spcBef>
              <a:buFont typeface="Wingdings" charset="2"/>
              <a:buNone/>
              <a:tabLst>
                <a:tab pos="450850" algn="l"/>
              </a:tabLst>
              <a:defRPr/>
            </a:pPr>
            <a:r>
              <a:rPr lang="en-US" sz="4000" b="1" spc="-110" dirty="0" smtClean="0">
                <a:solidFill>
                  <a:srgbClr val="660066"/>
                </a:solidFill>
                <a:latin typeface="Arial"/>
                <a:cs typeface="Arial"/>
              </a:rPr>
              <a:t>Z</a:t>
            </a:r>
            <a:r>
              <a:rPr lang="en-US" b="1" spc="-110" dirty="0" smtClean="0">
                <a:latin typeface="Arial"/>
                <a:cs typeface="Arial"/>
              </a:rPr>
              <a:t> = 	</a:t>
            </a:r>
            <a:r>
              <a:rPr lang="en-US" sz="2800" b="1" spc="-110" dirty="0" smtClean="0">
                <a:solidFill>
                  <a:srgbClr val="000000"/>
                </a:solidFill>
                <a:latin typeface="Arial"/>
                <a:cs typeface="Arial"/>
              </a:rPr>
              <a:t>Zooming in and out of </a:t>
            </a:r>
            <a:r>
              <a:rPr lang="en-US" sz="2800" b="1" spc="-110" dirty="0" err="1" smtClean="0">
                <a:solidFill>
                  <a:srgbClr val="000000"/>
                </a:solidFill>
                <a:latin typeface="Arial"/>
                <a:cs typeface="Arial"/>
              </a:rPr>
              <a:t>evaluand</a:t>
            </a:r>
            <a:r>
              <a:rPr lang="en-US" sz="2800" b="1" spc="-110" dirty="0" smtClean="0">
                <a:solidFill>
                  <a:srgbClr val="000000"/>
                </a:solidFill>
                <a:latin typeface="Arial"/>
                <a:cs typeface="Arial"/>
              </a:rPr>
              <a:t> and its environment. </a:t>
            </a:r>
            <a:endParaRPr lang="en-US" b="1" spc="-110" dirty="0" smtClean="0">
              <a:solidFill>
                <a:srgbClr val="000000"/>
              </a:solidFill>
              <a:latin typeface="Arial"/>
              <a:cs typeface="Arial"/>
            </a:endParaRPr>
          </a:p>
          <a:p>
            <a:pPr marL="804863" indent="-804863" eaLnBrk="1" hangingPunct="1">
              <a:spcBef>
                <a:spcPts val="0"/>
              </a:spcBef>
              <a:buFont typeface="Wingdings" charset="2"/>
              <a:buNone/>
              <a:tabLst>
                <a:tab pos="450850" algn="l"/>
              </a:tabLst>
              <a:defRPr/>
            </a:pPr>
            <a:r>
              <a:rPr lang="en-US" sz="4000" b="1" spc="-110" dirty="0" smtClean="0">
                <a:solidFill>
                  <a:srgbClr val="660066"/>
                </a:solidFill>
                <a:latin typeface="Arial"/>
                <a:cs typeface="Arial"/>
              </a:rPr>
              <a:t>I</a:t>
            </a:r>
            <a:r>
              <a:rPr lang="en-US" b="1" spc="-110" dirty="0" smtClean="0">
                <a:solidFill>
                  <a:srgbClr val="660066"/>
                </a:solidFill>
                <a:latin typeface="Arial"/>
                <a:cs typeface="Arial"/>
              </a:rPr>
              <a:t>  </a:t>
            </a:r>
            <a:r>
              <a:rPr lang="en-US" b="1" spc="-110" dirty="0" smtClean="0">
                <a:latin typeface="Arial"/>
                <a:cs typeface="Arial"/>
              </a:rPr>
              <a:t>	= 	</a:t>
            </a:r>
            <a:r>
              <a:rPr lang="en-US" sz="2800" b="1" spc="-110" dirty="0" smtClean="0">
                <a:latin typeface="Arial"/>
                <a:cs typeface="Arial"/>
              </a:rPr>
              <a:t>Interconnecting the parts</a:t>
            </a:r>
          </a:p>
          <a:p>
            <a:pPr marL="804863" indent="-804863" eaLnBrk="1" hangingPunct="1">
              <a:spcBef>
                <a:spcPts val="0"/>
              </a:spcBef>
              <a:buFont typeface="Wingdings 2" charset="2"/>
              <a:buNone/>
              <a:tabLst>
                <a:tab pos="450850" algn="l"/>
              </a:tabLst>
              <a:defRPr/>
            </a:pPr>
            <a:r>
              <a:rPr lang="en-US" sz="4000" b="1" spc="-110" dirty="0" smtClean="0">
                <a:solidFill>
                  <a:srgbClr val="660066"/>
                </a:solidFill>
                <a:latin typeface="Arial"/>
                <a:cs typeface="Arial"/>
              </a:rPr>
              <a:t>P</a:t>
            </a:r>
            <a:r>
              <a:rPr lang="en-US" sz="4400" b="1" spc="-110" dirty="0" smtClean="0">
                <a:latin typeface="Arial"/>
                <a:cs typeface="Arial"/>
              </a:rPr>
              <a:t>	</a:t>
            </a:r>
            <a:r>
              <a:rPr lang="en-US" b="1" spc="-110" dirty="0" smtClean="0">
                <a:latin typeface="Arial"/>
                <a:cs typeface="Arial"/>
              </a:rPr>
              <a:t>=	</a:t>
            </a:r>
            <a:r>
              <a:rPr lang="en-US" sz="2800" b="1" spc="-110" dirty="0" smtClean="0">
                <a:latin typeface="Arial"/>
                <a:cs typeface="Arial"/>
              </a:rPr>
              <a:t>Plunging into paradigms, structures, processes, conditions</a:t>
            </a:r>
          </a:p>
          <a:p>
            <a:pPr marL="804863" indent="-804863" eaLnBrk="1" hangingPunct="1">
              <a:spcBef>
                <a:spcPts val="0"/>
              </a:spcBef>
              <a:buFont typeface="Wingdings 2" charset="2"/>
              <a:buNone/>
              <a:tabLst>
                <a:tab pos="450850" algn="l"/>
              </a:tabLst>
              <a:defRPr/>
            </a:pPr>
            <a:r>
              <a:rPr lang="en-US" sz="4000" b="1" spc="-110" dirty="0" smtClean="0">
                <a:solidFill>
                  <a:srgbClr val="660066"/>
                </a:solidFill>
                <a:latin typeface="Arial"/>
                <a:cs typeface="Arial"/>
              </a:rPr>
              <a:t>P</a:t>
            </a:r>
            <a:r>
              <a:rPr lang="en-US" sz="4400" b="1" spc="-110" dirty="0" smtClean="0">
                <a:latin typeface="Arial"/>
                <a:cs typeface="Arial"/>
              </a:rPr>
              <a:t>	</a:t>
            </a:r>
            <a:r>
              <a:rPr lang="en-US" b="1" spc="-110" dirty="0" smtClean="0">
                <a:latin typeface="Arial"/>
                <a:cs typeface="Arial"/>
              </a:rPr>
              <a:t>=	</a:t>
            </a:r>
            <a:r>
              <a:rPr lang="en-US" sz="2800" b="1" spc="-110" dirty="0" smtClean="0">
                <a:latin typeface="Arial"/>
                <a:cs typeface="Arial"/>
              </a:rPr>
              <a:t>Perceiving patterns</a:t>
            </a:r>
          </a:p>
          <a:p>
            <a:pPr marL="804863" indent="-804863" eaLnBrk="1" hangingPunct="1">
              <a:spcBef>
                <a:spcPts val="0"/>
              </a:spcBef>
              <a:buFont typeface="Wingdings 2" charset="2"/>
              <a:buNone/>
              <a:tabLst>
                <a:tab pos="450850" algn="l"/>
              </a:tabLst>
              <a:defRPr/>
            </a:pPr>
            <a:r>
              <a:rPr lang="en-US" sz="4000" b="1" spc="-110" dirty="0" smtClean="0">
                <a:solidFill>
                  <a:srgbClr val="660066"/>
                </a:solidFill>
                <a:latin typeface="Arial"/>
                <a:cs typeface="Arial"/>
              </a:rPr>
              <a:t>E</a:t>
            </a:r>
            <a:r>
              <a:rPr lang="en-US" sz="4400" b="1" spc="-110" dirty="0" smtClean="0">
                <a:latin typeface="Arial"/>
                <a:cs typeface="Arial"/>
              </a:rPr>
              <a:t>	</a:t>
            </a:r>
            <a:r>
              <a:rPr lang="en-US" b="1" spc="-110" dirty="0" smtClean="0">
                <a:latin typeface="Arial"/>
                <a:cs typeface="Arial"/>
              </a:rPr>
              <a:t>=	</a:t>
            </a:r>
            <a:r>
              <a:rPr lang="en-US" sz="2800" b="1" spc="-110" dirty="0" smtClean="0">
                <a:latin typeface="Arial"/>
                <a:cs typeface="Arial"/>
              </a:rPr>
              <a:t>Envisioning energy</a:t>
            </a:r>
          </a:p>
          <a:p>
            <a:pPr marL="804863" indent="-804863" eaLnBrk="1" hangingPunct="1">
              <a:spcBef>
                <a:spcPts val="0"/>
              </a:spcBef>
              <a:buFont typeface="Wingdings 2" charset="2"/>
              <a:buNone/>
              <a:tabLst>
                <a:tab pos="450850" algn="l"/>
              </a:tabLst>
              <a:defRPr/>
            </a:pPr>
            <a:r>
              <a:rPr lang="en-US" sz="4000" b="1" spc="-110" dirty="0" smtClean="0">
                <a:solidFill>
                  <a:srgbClr val="660066"/>
                </a:solidFill>
                <a:latin typeface="Arial"/>
                <a:cs typeface="Arial"/>
              </a:rPr>
              <a:t>R	</a:t>
            </a:r>
            <a:r>
              <a:rPr lang="en-US" b="1" spc="-110" dirty="0" smtClean="0">
                <a:latin typeface="Arial"/>
                <a:cs typeface="Arial"/>
              </a:rPr>
              <a:t>=	</a:t>
            </a:r>
            <a:r>
              <a:rPr lang="en-US" sz="2800" b="1" spc="-110" dirty="0" smtClean="0">
                <a:latin typeface="Arial"/>
                <a:cs typeface="Arial"/>
              </a:rPr>
              <a:t>Recognizing results</a:t>
            </a:r>
          </a:p>
          <a:p>
            <a:pPr eaLnBrk="1" hangingPunct="1">
              <a:lnSpc>
                <a:spcPct val="90000"/>
              </a:lnSpc>
              <a:buClr>
                <a:srgbClr val="660066"/>
              </a:buClr>
              <a:defRPr/>
            </a:pPr>
            <a:endParaRPr lang="en-US" sz="2900" dirty="0" smtClean="0">
              <a:latin typeface="Trebuchet MS" charset="0"/>
            </a:endParaRPr>
          </a:p>
          <a:p>
            <a:pPr eaLnBrk="1" hangingPunct="1">
              <a:lnSpc>
                <a:spcPct val="90000"/>
              </a:lnSpc>
              <a:buFontTx/>
              <a:buNone/>
              <a:defRPr/>
            </a:pPr>
            <a:endParaRPr lang="en-US" sz="1600" dirty="0">
              <a:latin typeface="Trebuchet MS" charset="0"/>
            </a:endParaRPr>
          </a:p>
          <a:p>
            <a:pPr eaLnBrk="1" hangingPunct="1">
              <a:lnSpc>
                <a:spcPct val="90000"/>
              </a:lnSpc>
              <a:buFontTx/>
              <a:buNone/>
              <a:defRPr/>
            </a:pPr>
            <a:endParaRPr lang="en-US" sz="2000" dirty="0">
              <a:latin typeface="Trebuchet MS" charset="0"/>
            </a:endParaRPr>
          </a:p>
          <a:p>
            <a:pPr eaLnBrk="1" hangingPunct="1">
              <a:lnSpc>
                <a:spcPct val="90000"/>
              </a:lnSpc>
              <a:buFontTx/>
              <a:buNone/>
              <a:defRPr/>
            </a:pPr>
            <a:endParaRPr lang="en-US" sz="2000" dirty="0">
              <a:latin typeface="Trebuchet MS"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2291">
                                            <p:txEl>
                                              <p:pRg st="4" end="4"/>
                                            </p:txEl>
                                          </p:spTgt>
                                        </p:tgtEl>
                                        <p:attrNameLst>
                                          <p:attrName>style.visibility</p:attrName>
                                        </p:attrNameLst>
                                      </p:cBhvr>
                                      <p:to>
                                        <p:strVal val="visible"/>
                                      </p:to>
                                    </p:set>
                                    <p:animEffect transition="in" filter="fade">
                                      <p:cBhvr>
                                        <p:cTn id="7" dur="3000"/>
                                        <p:tgtEl>
                                          <p:spTgt spid="12291">
                                            <p:txEl>
                                              <p:pRg st="4" end="4"/>
                                            </p:txEl>
                                          </p:spTgt>
                                        </p:tgtEl>
                                      </p:cBhvr>
                                    </p:animEffect>
                                    <p:anim calcmode="lin" valueType="num">
                                      <p:cBhvr>
                                        <p:cTn id="8" dur="3000" fill="hold"/>
                                        <p:tgtEl>
                                          <p:spTgt spid="12291">
                                            <p:txEl>
                                              <p:pRg st="4" end="4"/>
                                            </p:txEl>
                                          </p:spTgt>
                                        </p:tgtEl>
                                        <p:attrNameLst>
                                          <p:attrName>ppt_x</p:attrName>
                                        </p:attrNameLst>
                                      </p:cBhvr>
                                      <p:tavLst>
                                        <p:tav tm="0">
                                          <p:val>
                                            <p:strVal val="#ppt_x"/>
                                          </p:val>
                                        </p:tav>
                                        <p:tav tm="100000">
                                          <p:val>
                                            <p:strVal val="#ppt_x"/>
                                          </p:val>
                                        </p:tav>
                                      </p:tavLst>
                                    </p:anim>
                                    <p:anim calcmode="lin" valueType="num">
                                      <p:cBhvr>
                                        <p:cTn id="9" dur="2700" decel="100000" fill="hold"/>
                                        <p:tgtEl>
                                          <p:spTgt spid="12291">
                                            <p:txEl>
                                              <p:pRg st="4" end="4"/>
                                            </p:txEl>
                                          </p:spTgt>
                                        </p:tgtEl>
                                        <p:attrNameLst>
                                          <p:attrName>ppt_y</p:attrName>
                                        </p:attrNameLst>
                                      </p:cBhvr>
                                      <p:tavLst>
                                        <p:tav tm="0">
                                          <p:val>
                                            <p:strVal val="#ppt_y+1"/>
                                          </p:val>
                                        </p:tav>
                                        <p:tav tm="100000">
                                          <p:val>
                                            <p:strVal val="#ppt_y-.03"/>
                                          </p:val>
                                        </p:tav>
                                      </p:tavLst>
                                    </p:anim>
                                    <p:anim calcmode="lin" valueType="num">
                                      <p:cBhvr>
                                        <p:cTn id="10" dur="300" accel="100000" fill="hold">
                                          <p:stCondLst>
                                            <p:cond delay="2700"/>
                                          </p:stCondLst>
                                        </p:cTn>
                                        <p:tgtEl>
                                          <p:spTgt spid="12291">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2291">
                                            <p:txEl>
                                              <p:pRg st="5" end="5"/>
                                            </p:txEl>
                                          </p:spTgt>
                                        </p:tgtEl>
                                        <p:attrNameLst>
                                          <p:attrName>style.visibility</p:attrName>
                                        </p:attrNameLst>
                                      </p:cBhvr>
                                      <p:to>
                                        <p:strVal val="visible"/>
                                      </p:to>
                                    </p:set>
                                    <p:animEffect transition="in" filter="fade">
                                      <p:cBhvr>
                                        <p:cTn id="15" dur="3000"/>
                                        <p:tgtEl>
                                          <p:spTgt spid="12291">
                                            <p:txEl>
                                              <p:pRg st="5" end="5"/>
                                            </p:txEl>
                                          </p:spTgt>
                                        </p:tgtEl>
                                      </p:cBhvr>
                                    </p:animEffect>
                                    <p:anim calcmode="lin" valueType="num">
                                      <p:cBhvr>
                                        <p:cTn id="16" dur="3000" fill="hold"/>
                                        <p:tgtEl>
                                          <p:spTgt spid="12291">
                                            <p:txEl>
                                              <p:pRg st="5" end="5"/>
                                            </p:txEl>
                                          </p:spTgt>
                                        </p:tgtEl>
                                        <p:attrNameLst>
                                          <p:attrName>ppt_x</p:attrName>
                                        </p:attrNameLst>
                                      </p:cBhvr>
                                      <p:tavLst>
                                        <p:tav tm="0">
                                          <p:val>
                                            <p:strVal val="#ppt_x"/>
                                          </p:val>
                                        </p:tav>
                                        <p:tav tm="100000">
                                          <p:val>
                                            <p:strVal val="#ppt_x"/>
                                          </p:val>
                                        </p:tav>
                                      </p:tavLst>
                                    </p:anim>
                                    <p:anim calcmode="lin" valueType="num">
                                      <p:cBhvr>
                                        <p:cTn id="17" dur="2700" decel="100000" fill="hold"/>
                                        <p:tgtEl>
                                          <p:spTgt spid="12291">
                                            <p:txEl>
                                              <p:pRg st="5" end="5"/>
                                            </p:txEl>
                                          </p:spTgt>
                                        </p:tgtEl>
                                        <p:attrNameLst>
                                          <p:attrName>ppt_y</p:attrName>
                                        </p:attrNameLst>
                                      </p:cBhvr>
                                      <p:tavLst>
                                        <p:tav tm="0">
                                          <p:val>
                                            <p:strVal val="#ppt_y+1"/>
                                          </p:val>
                                        </p:tav>
                                        <p:tav tm="100000">
                                          <p:val>
                                            <p:strVal val="#ppt_y-.03"/>
                                          </p:val>
                                        </p:tav>
                                      </p:tavLst>
                                    </p:anim>
                                    <p:anim calcmode="lin" valueType="num">
                                      <p:cBhvr>
                                        <p:cTn id="18" dur="300" accel="100000" fill="hold">
                                          <p:stCondLst>
                                            <p:cond delay="2700"/>
                                          </p:stCondLst>
                                        </p:cTn>
                                        <p:tgtEl>
                                          <p:spTgt spid="12291">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7" name="TextBox 3"/>
          <p:cNvSpPr txBox="1">
            <a:spLocks noChangeArrowheads="1"/>
          </p:cNvSpPr>
          <p:nvPr/>
        </p:nvSpPr>
        <p:spPr bwMode="auto">
          <a:xfrm>
            <a:off x="487363" y="550863"/>
            <a:ext cx="8326437" cy="5422900"/>
          </a:xfrm>
          <a:prstGeom prst="rect">
            <a:avLst/>
          </a:prstGeom>
          <a:noFill/>
          <a:ln w="9525">
            <a:noFill/>
            <a:miter lim="800000"/>
            <a:headEnd/>
            <a:tailEnd/>
          </a:ln>
        </p:spPr>
        <p:txBody>
          <a:bodyPr>
            <a:spAutoFit/>
          </a:bodyPr>
          <a:lstStyle/>
          <a:p>
            <a:pPr algn="ctr"/>
            <a:r>
              <a:rPr lang="en-US" sz="3200" b="1">
                <a:solidFill>
                  <a:srgbClr val="660066"/>
                </a:solidFill>
                <a:latin typeface="Arial Black"/>
                <a:ea typeface="Arial Black"/>
                <a:cs typeface="Arial Black"/>
              </a:rPr>
              <a:t>Overview of Workshop</a:t>
            </a:r>
          </a:p>
          <a:p>
            <a:pPr algn="ctr"/>
            <a:endParaRPr lang="en-US" sz="3200" b="1">
              <a:solidFill>
                <a:srgbClr val="660066"/>
              </a:solidFill>
              <a:latin typeface="Arial Black"/>
              <a:ea typeface="Arial Black"/>
              <a:cs typeface="Arial Black"/>
            </a:endParaRPr>
          </a:p>
          <a:p>
            <a:endParaRPr lang="en-US" sz="2800" b="1" i="1">
              <a:latin typeface="Calibri" pitchFamily="34" charset="0"/>
            </a:endParaRPr>
          </a:p>
          <a:p>
            <a:pPr marL="519113" lvl="1" indent="-285750">
              <a:spcAft>
                <a:spcPts val="1200"/>
              </a:spcAft>
              <a:buClr>
                <a:srgbClr val="660066"/>
              </a:buClr>
              <a:buFont typeface="Arial" charset="0"/>
              <a:buChar char="•"/>
            </a:pPr>
            <a:r>
              <a:rPr lang="en-US" sz="2400">
                <a:cs typeface="Arial" charset="0"/>
              </a:rPr>
              <a:t>Introductions</a:t>
            </a:r>
          </a:p>
          <a:p>
            <a:pPr marL="519113" lvl="1" indent="-285750">
              <a:spcAft>
                <a:spcPts val="1200"/>
              </a:spcAft>
              <a:buClr>
                <a:srgbClr val="660066"/>
              </a:buClr>
              <a:buFont typeface="Arial" charset="0"/>
              <a:buChar char="•"/>
            </a:pPr>
            <a:r>
              <a:rPr lang="en-US" sz="2400">
                <a:cs typeface="Arial" charset="0"/>
              </a:rPr>
              <a:t>Basic Systems Concepts</a:t>
            </a:r>
          </a:p>
          <a:p>
            <a:pPr marL="519113" lvl="1" indent="-285750">
              <a:spcAft>
                <a:spcPts val="1200"/>
              </a:spcAft>
              <a:buClr>
                <a:srgbClr val="660066"/>
              </a:buClr>
              <a:buFont typeface="Arial" charset="0"/>
              <a:buChar char="•"/>
            </a:pPr>
            <a:r>
              <a:rPr lang="en-US" sz="2400">
                <a:cs typeface="Arial" charset="0"/>
              </a:rPr>
              <a:t>Applying Systems Concepts to Oregon Paint Stewardship Program Evaluation </a:t>
            </a:r>
          </a:p>
          <a:p>
            <a:pPr marL="519113" lvl="1" indent="-285750">
              <a:spcAft>
                <a:spcPts val="1200"/>
              </a:spcAft>
              <a:buClr>
                <a:srgbClr val="660066"/>
              </a:buClr>
              <a:buFont typeface="Arial" charset="0"/>
              <a:buChar char="•"/>
            </a:pPr>
            <a:r>
              <a:rPr lang="en-US" sz="2400"/>
              <a:t>Applying Systems Concepts</a:t>
            </a:r>
            <a:r>
              <a:rPr lang="en-US" sz="2400">
                <a:cs typeface="Arial" charset="0"/>
              </a:rPr>
              <a:t> to Your Own Evaluations</a:t>
            </a:r>
          </a:p>
          <a:p>
            <a:pPr marL="519113" lvl="1" indent="-285750">
              <a:spcAft>
                <a:spcPts val="1200"/>
              </a:spcAft>
              <a:buClr>
                <a:srgbClr val="660066"/>
              </a:buClr>
              <a:buFont typeface="Arial" charset="0"/>
              <a:buChar char="•"/>
            </a:pPr>
            <a:r>
              <a:rPr lang="en-US" sz="2400">
                <a:cs typeface="Arial" charset="0"/>
              </a:rPr>
              <a:t>Continual Learning about Systems and Evaluation</a:t>
            </a:r>
          </a:p>
          <a:p>
            <a:pPr marL="519113" lvl="1" indent="-285750">
              <a:spcAft>
                <a:spcPts val="1200"/>
              </a:spcAft>
              <a:buClr>
                <a:srgbClr val="660066"/>
              </a:buClr>
              <a:buFont typeface="Arial" charset="0"/>
              <a:buNone/>
            </a:pPr>
            <a:endParaRPr lang="en-US" sz="2600" b="1" i="1">
              <a:cs typeface="Arial" charset="0"/>
            </a:endParaRPr>
          </a:p>
          <a:p>
            <a:pPr marL="519113" lvl="1" indent="-285750">
              <a:spcAft>
                <a:spcPts val="1200"/>
              </a:spcAft>
              <a:buClr>
                <a:srgbClr val="660066"/>
              </a:buClr>
              <a:buFont typeface="Arial" charset="0"/>
              <a:buChar char="•"/>
            </a:pPr>
            <a:endParaRPr lang="en-US" sz="2800" b="1">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29" name="TextBox 3"/>
          <p:cNvSpPr txBox="1">
            <a:spLocks noChangeArrowheads="1"/>
          </p:cNvSpPr>
          <p:nvPr/>
        </p:nvSpPr>
        <p:spPr bwMode="auto">
          <a:xfrm>
            <a:off x="487363" y="550863"/>
            <a:ext cx="8326437" cy="5786437"/>
          </a:xfrm>
          <a:prstGeom prst="rect">
            <a:avLst/>
          </a:prstGeom>
          <a:noFill/>
          <a:ln w="9525">
            <a:noFill/>
            <a:miter lim="800000"/>
            <a:headEnd/>
            <a:tailEnd/>
          </a:ln>
        </p:spPr>
        <p:txBody>
          <a:bodyPr>
            <a:spAutoFit/>
          </a:bodyPr>
          <a:lstStyle/>
          <a:p>
            <a:pPr algn="ctr">
              <a:defRPr/>
            </a:pPr>
            <a:r>
              <a:rPr lang="en-US" sz="3200" b="1" dirty="0">
                <a:solidFill>
                  <a:srgbClr val="660066"/>
                </a:solidFill>
                <a:latin typeface="Arial Black"/>
                <a:ea typeface="Arial Black"/>
                <a:cs typeface="Arial Black"/>
              </a:rPr>
              <a:t>Evaluation Questions</a:t>
            </a:r>
          </a:p>
          <a:p>
            <a:pPr>
              <a:defRPr/>
            </a:pPr>
            <a:endParaRPr lang="en-US" sz="2800" b="1" i="1" dirty="0">
              <a:latin typeface="Calibri" pitchFamily="34" charset="0"/>
            </a:endParaRPr>
          </a:p>
          <a:p>
            <a:pPr marL="747713" lvl="1" indent="-514350">
              <a:spcAft>
                <a:spcPts val="1200"/>
              </a:spcAft>
              <a:buClr>
                <a:srgbClr val="660066"/>
              </a:buClr>
              <a:buFont typeface="+mj-lt"/>
              <a:buAutoNum type="arabicPeriod"/>
              <a:defRPr/>
            </a:pPr>
            <a:r>
              <a:rPr lang="en-US" sz="2800" dirty="0">
                <a:cs typeface="Arial" charset="0"/>
              </a:rPr>
              <a:t>Collaboration</a:t>
            </a:r>
          </a:p>
          <a:p>
            <a:pPr marL="747713" lvl="1" indent="-514350">
              <a:spcAft>
                <a:spcPts val="1200"/>
              </a:spcAft>
              <a:buClr>
                <a:srgbClr val="660066"/>
              </a:buClr>
              <a:buFont typeface="+mj-lt"/>
              <a:buAutoNum type="arabicPeriod"/>
              <a:defRPr/>
            </a:pPr>
            <a:r>
              <a:rPr lang="en-US" sz="2800" dirty="0">
                <a:cs typeface="Arial" charset="0"/>
              </a:rPr>
              <a:t>Paint Stewardship Organization</a:t>
            </a:r>
          </a:p>
          <a:p>
            <a:pPr marL="747713" lvl="1" indent="-514350">
              <a:spcAft>
                <a:spcPts val="1200"/>
              </a:spcAft>
              <a:buClr>
                <a:srgbClr val="660066"/>
              </a:buClr>
              <a:buFont typeface="+mj-lt"/>
              <a:buAutoNum type="arabicPeriod"/>
              <a:defRPr/>
            </a:pPr>
            <a:r>
              <a:rPr lang="en-US" sz="2800" dirty="0">
                <a:cs typeface="Arial" charset="0"/>
              </a:rPr>
              <a:t>Education and Outreach</a:t>
            </a:r>
          </a:p>
          <a:p>
            <a:pPr marL="747713" lvl="1" indent="-514350">
              <a:spcAft>
                <a:spcPts val="1200"/>
              </a:spcAft>
              <a:buClr>
                <a:srgbClr val="660066"/>
              </a:buClr>
              <a:buFont typeface="+mj-lt"/>
              <a:buAutoNum type="arabicPeriod"/>
              <a:defRPr/>
            </a:pPr>
            <a:r>
              <a:rPr lang="en-US" sz="2800" dirty="0">
                <a:cs typeface="Arial" charset="0"/>
              </a:rPr>
              <a:t>Consumer Purchasing Decisions</a:t>
            </a:r>
          </a:p>
          <a:p>
            <a:pPr marL="747713" lvl="1" indent="-514350">
              <a:spcAft>
                <a:spcPts val="1200"/>
              </a:spcAft>
              <a:buClr>
                <a:srgbClr val="660066"/>
              </a:buClr>
              <a:buFont typeface="+mj-lt"/>
              <a:buAutoNum type="arabicPeriod"/>
              <a:defRPr/>
            </a:pPr>
            <a:r>
              <a:rPr lang="en-US" sz="2800" dirty="0">
                <a:cs typeface="Arial" charset="0"/>
              </a:rPr>
              <a:t>Collection of Post-Consumer Paint</a:t>
            </a:r>
          </a:p>
          <a:p>
            <a:pPr marL="747713" lvl="1" indent="-514350">
              <a:spcAft>
                <a:spcPts val="1200"/>
              </a:spcAft>
              <a:buClr>
                <a:srgbClr val="660066"/>
              </a:buClr>
              <a:buFont typeface="+mj-lt"/>
              <a:buAutoNum type="arabicPeriod"/>
              <a:defRPr/>
            </a:pPr>
            <a:r>
              <a:rPr lang="en-US" sz="2800" dirty="0">
                <a:cs typeface="Arial" charset="0"/>
              </a:rPr>
              <a:t>Paint Reprocessing, Recycling, and Energy Recovery</a:t>
            </a:r>
          </a:p>
          <a:p>
            <a:pPr marL="519113" lvl="1" indent="-285750">
              <a:spcAft>
                <a:spcPts val="1200"/>
              </a:spcAft>
              <a:buClr>
                <a:srgbClr val="660066"/>
              </a:buClr>
              <a:buFont typeface="Arial" charset="0"/>
              <a:buChar char="•"/>
              <a:defRPr/>
            </a:pPr>
            <a:endParaRPr lang="en-US" sz="1600" b="1" i="1" dirty="0">
              <a:cs typeface="Arial" charset="0"/>
            </a:endParaRPr>
          </a:p>
          <a:p>
            <a:pPr marL="519113" lvl="1" indent="-285750">
              <a:spcAft>
                <a:spcPts val="1200"/>
              </a:spcAft>
              <a:buClr>
                <a:srgbClr val="660066"/>
              </a:buClr>
              <a:buFont typeface="Arial" charset="0"/>
              <a:buChar char="•"/>
              <a:defRPr/>
            </a:pPr>
            <a:endParaRPr lang="en-US" sz="2800" b="1" dirty="0">
              <a:cs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29" name="TextBox 3"/>
          <p:cNvSpPr txBox="1">
            <a:spLocks noChangeArrowheads="1"/>
          </p:cNvSpPr>
          <p:nvPr/>
        </p:nvSpPr>
        <p:spPr bwMode="auto">
          <a:xfrm>
            <a:off x="487363" y="550863"/>
            <a:ext cx="8326437" cy="5354637"/>
          </a:xfrm>
          <a:prstGeom prst="rect">
            <a:avLst/>
          </a:prstGeom>
          <a:noFill/>
          <a:ln w="9525">
            <a:noFill/>
            <a:miter lim="800000"/>
            <a:headEnd/>
            <a:tailEnd/>
          </a:ln>
        </p:spPr>
        <p:txBody>
          <a:bodyPr>
            <a:spAutoFit/>
          </a:bodyPr>
          <a:lstStyle/>
          <a:p>
            <a:pPr algn="ctr">
              <a:defRPr/>
            </a:pPr>
            <a:r>
              <a:rPr lang="en-US" sz="3200" b="1" dirty="0">
                <a:solidFill>
                  <a:srgbClr val="660066"/>
                </a:solidFill>
                <a:latin typeface="Arial Black"/>
                <a:ea typeface="Arial Black"/>
                <a:cs typeface="Arial Black"/>
              </a:rPr>
              <a:t>Evaluation Questions (cont.)</a:t>
            </a:r>
          </a:p>
          <a:p>
            <a:pPr>
              <a:defRPr/>
            </a:pPr>
            <a:endParaRPr lang="en-US" sz="2800" b="1" i="1" dirty="0">
              <a:latin typeface="Calibri" pitchFamily="34" charset="0"/>
            </a:endParaRPr>
          </a:p>
          <a:p>
            <a:pPr marL="747713" lvl="1" indent="-514350">
              <a:spcAft>
                <a:spcPts val="1200"/>
              </a:spcAft>
              <a:buClr>
                <a:srgbClr val="660066"/>
              </a:buClr>
              <a:buFont typeface="+mj-lt"/>
              <a:buAutoNum type="arabicPeriod" startAt="7"/>
              <a:defRPr/>
            </a:pPr>
            <a:r>
              <a:rPr lang="en-US" sz="2800" dirty="0">
                <a:cs typeface="Arial" charset="0"/>
              </a:rPr>
              <a:t>Household Hazardous Waste Program</a:t>
            </a:r>
          </a:p>
          <a:p>
            <a:pPr marL="747713" lvl="1" indent="-514350">
              <a:spcAft>
                <a:spcPts val="1200"/>
              </a:spcAft>
              <a:buClr>
                <a:srgbClr val="660066"/>
              </a:buClr>
              <a:buFont typeface="+mj-lt"/>
              <a:buAutoNum type="arabicPeriod" startAt="7"/>
              <a:defRPr/>
            </a:pPr>
            <a:r>
              <a:rPr lang="en-US" sz="2800" dirty="0">
                <a:cs typeface="Arial" charset="0"/>
              </a:rPr>
              <a:t>Cost Effectiveness</a:t>
            </a:r>
          </a:p>
          <a:p>
            <a:pPr marL="747713" lvl="1" indent="-514350">
              <a:spcAft>
                <a:spcPts val="1200"/>
              </a:spcAft>
              <a:buClr>
                <a:srgbClr val="660066"/>
              </a:buClr>
              <a:buFont typeface="+mj-lt"/>
              <a:buAutoNum type="arabicPeriod" startAt="7"/>
              <a:defRPr/>
            </a:pPr>
            <a:r>
              <a:rPr lang="en-US" sz="2800" dirty="0">
                <a:cs typeface="Arial" charset="0"/>
              </a:rPr>
              <a:t>Waste Hierarchy</a:t>
            </a:r>
          </a:p>
          <a:p>
            <a:pPr marL="747713" lvl="1" indent="-514350">
              <a:spcAft>
                <a:spcPts val="1200"/>
              </a:spcAft>
              <a:buClr>
                <a:srgbClr val="660066"/>
              </a:buClr>
              <a:buFont typeface="+mj-lt"/>
              <a:buAutoNum type="arabicPeriod" startAt="7"/>
              <a:defRPr/>
            </a:pPr>
            <a:r>
              <a:rPr lang="en-US" sz="2800" dirty="0">
                <a:cs typeface="Arial" charset="0"/>
              </a:rPr>
              <a:t>Market for Post-Consumer Paint</a:t>
            </a:r>
          </a:p>
          <a:p>
            <a:pPr marL="747713" lvl="1" indent="-514350">
              <a:spcAft>
                <a:spcPts val="1200"/>
              </a:spcAft>
              <a:buClr>
                <a:srgbClr val="660066"/>
              </a:buClr>
              <a:buFont typeface="+mj-lt"/>
              <a:buAutoNum type="arabicPeriod" startAt="7"/>
              <a:defRPr/>
            </a:pPr>
            <a:r>
              <a:rPr lang="en-US" sz="2800" dirty="0">
                <a:cs typeface="Arial" charset="0"/>
              </a:rPr>
              <a:t>Transferability</a:t>
            </a:r>
          </a:p>
          <a:p>
            <a:pPr marL="747713" lvl="1" indent="-514350">
              <a:spcAft>
                <a:spcPts val="1200"/>
              </a:spcAft>
              <a:buClr>
                <a:srgbClr val="660066"/>
              </a:buClr>
              <a:buFont typeface="+mj-lt"/>
              <a:buAutoNum type="arabicPeriod" startAt="7"/>
              <a:defRPr/>
            </a:pPr>
            <a:r>
              <a:rPr lang="en-US" sz="2800" dirty="0">
                <a:cs typeface="Arial" charset="0"/>
              </a:rPr>
              <a:t>Unexpected Results</a:t>
            </a:r>
          </a:p>
          <a:p>
            <a:pPr marL="519113" lvl="1" indent="-285750">
              <a:spcAft>
                <a:spcPts val="1200"/>
              </a:spcAft>
              <a:buClr>
                <a:srgbClr val="660066"/>
              </a:buClr>
              <a:buFont typeface="Arial" charset="0"/>
              <a:buChar char="•"/>
              <a:defRPr/>
            </a:pPr>
            <a:endParaRPr lang="en-US" sz="1600" b="1" i="1" dirty="0">
              <a:cs typeface="Arial" charset="0"/>
            </a:endParaRPr>
          </a:p>
          <a:p>
            <a:pPr marL="519113" lvl="1" indent="-285750">
              <a:spcAft>
                <a:spcPts val="1200"/>
              </a:spcAft>
              <a:buClr>
                <a:srgbClr val="660066"/>
              </a:buClr>
              <a:buFont typeface="Arial" charset="0"/>
              <a:buChar char="•"/>
              <a:defRPr/>
            </a:pPr>
            <a:endParaRPr lang="en-US" sz="2800" b="1" dirty="0">
              <a:cs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1" name="TextBox 3"/>
          <p:cNvSpPr txBox="1">
            <a:spLocks noChangeArrowheads="1"/>
          </p:cNvSpPr>
          <p:nvPr/>
        </p:nvSpPr>
        <p:spPr bwMode="auto">
          <a:xfrm>
            <a:off x="487363" y="550863"/>
            <a:ext cx="8326437" cy="1846262"/>
          </a:xfrm>
          <a:prstGeom prst="rect">
            <a:avLst/>
          </a:prstGeom>
          <a:noFill/>
          <a:ln w="9525">
            <a:noFill/>
            <a:miter lim="800000"/>
            <a:headEnd/>
            <a:tailEnd/>
          </a:ln>
        </p:spPr>
        <p:txBody>
          <a:bodyPr>
            <a:spAutoFit/>
          </a:bodyPr>
          <a:lstStyle/>
          <a:p>
            <a:pPr algn="ctr"/>
            <a:r>
              <a:rPr lang="en-US" sz="3200" b="1">
                <a:solidFill>
                  <a:srgbClr val="660066"/>
                </a:solidFill>
                <a:latin typeface="Arial Black"/>
                <a:ea typeface="Arial Black"/>
                <a:cs typeface="Arial Black"/>
              </a:rPr>
              <a:t>Evaluation Findings</a:t>
            </a:r>
          </a:p>
          <a:p>
            <a:endParaRPr lang="en-US" sz="2800" b="1" i="1">
              <a:latin typeface="Calibri" pitchFamily="34" charset="0"/>
            </a:endParaRPr>
          </a:p>
          <a:p>
            <a:pPr marL="519113" lvl="1" indent="-285750">
              <a:spcAft>
                <a:spcPts val="1200"/>
              </a:spcAft>
              <a:buClr>
                <a:srgbClr val="660066"/>
              </a:buClr>
              <a:buFont typeface="Arial" charset="0"/>
              <a:buChar char="•"/>
            </a:pPr>
            <a:endParaRPr lang="en-US" sz="1600" b="1" i="1">
              <a:cs typeface="Arial" charset="0"/>
            </a:endParaRPr>
          </a:p>
          <a:p>
            <a:pPr marL="519113" lvl="1" indent="-285750">
              <a:spcAft>
                <a:spcPts val="1200"/>
              </a:spcAft>
              <a:buClr>
                <a:srgbClr val="660066"/>
              </a:buClr>
              <a:buFont typeface="Arial" charset="0"/>
              <a:buChar char="•"/>
            </a:pPr>
            <a:endParaRPr lang="en-US" sz="2800" b="1">
              <a:cs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89" name="TextBox 2"/>
          <p:cNvSpPr txBox="1">
            <a:spLocks noChangeArrowheads="1"/>
          </p:cNvSpPr>
          <p:nvPr/>
        </p:nvSpPr>
        <p:spPr bwMode="auto">
          <a:xfrm>
            <a:off x="0" y="444500"/>
            <a:ext cx="9144000" cy="946150"/>
          </a:xfrm>
          <a:prstGeom prst="rect">
            <a:avLst/>
          </a:prstGeom>
          <a:noFill/>
          <a:ln w="9525">
            <a:noFill/>
            <a:miter lim="800000"/>
            <a:headEnd/>
            <a:tailEnd/>
          </a:ln>
        </p:spPr>
        <p:txBody>
          <a:bodyPr>
            <a:spAutoFit/>
          </a:bodyPr>
          <a:lstStyle/>
          <a:p>
            <a:pPr algn="ctr"/>
            <a:r>
              <a:rPr lang="en-US" sz="2800">
                <a:solidFill>
                  <a:srgbClr val="660066"/>
                </a:solidFill>
                <a:latin typeface="Arial Black"/>
                <a:ea typeface="Arial Black"/>
                <a:cs typeface="Arial Black"/>
              </a:rPr>
              <a:t>Levers for Changing Complex Systems: </a:t>
            </a:r>
          </a:p>
          <a:p>
            <a:pPr algn="ctr"/>
            <a:r>
              <a:rPr lang="en-US" sz="2800">
                <a:solidFill>
                  <a:srgbClr val="660066"/>
                </a:solidFill>
                <a:latin typeface="Arial Black"/>
                <a:ea typeface="Arial Black"/>
                <a:cs typeface="Arial Black"/>
              </a:rPr>
              <a:t>Boundaries, Relationships, and Perspectives</a:t>
            </a:r>
          </a:p>
        </p:txBody>
      </p:sp>
      <p:sp>
        <p:nvSpPr>
          <p:cNvPr id="89090" name="TextBox 3"/>
          <p:cNvSpPr txBox="1">
            <a:spLocks noChangeArrowheads="1"/>
          </p:cNvSpPr>
          <p:nvPr/>
        </p:nvSpPr>
        <p:spPr bwMode="auto">
          <a:xfrm>
            <a:off x="647700" y="1676400"/>
            <a:ext cx="7835900" cy="1016000"/>
          </a:xfrm>
          <a:prstGeom prst="rect">
            <a:avLst/>
          </a:prstGeom>
          <a:noFill/>
          <a:ln w="9525">
            <a:noFill/>
            <a:miter lim="800000"/>
            <a:headEnd/>
            <a:tailEnd/>
          </a:ln>
        </p:spPr>
        <p:txBody>
          <a:bodyPr>
            <a:spAutoFit/>
          </a:bodyPr>
          <a:lstStyle/>
          <a:p>
            <a:pPr marL="228600" indent="-228600">
              <a:buClr>
                <a:srgbClr val="660066"/>
              </a:buClr>
              <a:buFont typeface="Arial" charset="0"/>
              <a:buChar char="•"/>
            </a:pPr>
            <a:r>
              <a:rPr lang="en-US" sz="3000" b="1">
                <a:solidFill>
                  <a:srgbClr val="660066"/>
                </a:solidFill>
                <a:cs typeface="Arial" charset="0"/>
              </a:rPr>
              <a:t>Boundaries</a:t>
            </a:r>
            <a:r>
              <a:rPr lang="en-US" sz="3000">
                <a:cs typeface="Arial" charset="0"/>
              </a:rPr>
              <a:t>: Demarcations that create a region/entity</a:t>
            </a:r>
          </a:p>
        </p:txBody>
      </p:sp>
      <p:sp>
        <p:nvSpPr>
          <p:cNvPr id="89091" name="TextBox 3"/>
          <p:cNvSpPr txBox="1">
            <a:spLocks noChangeArrowheads="1"/>
          </p:cNvSpPr>
          <p:nvPr/>
        </p:nvSpPr>
        <p:spPr bwMode="auto">
          <a:xfrm>
            <a:off x="647700" y="2743200"/>
            <a:ext cx="7835900" cy="1476375"/>
          </a:xfrm>
          <a:prstGeom prst="rect">
            <a:avLst/>
          </a:prstGeom>
          <a:noFill/>
          <a:ln w="9525">
            <a:noFill/>
            <a:miter lim="800000"/>
            <a:headEnd/>
            <a:tailEnd/>
          </a:ln>
        </p:spPr>
        <p:txBody>
          <a:bodyPr>
            <a:spAutoFit/>
          </a:bodyPr>
          <a:lstStyle/>
          <a:p>
            <a:pPr marL="228600" indent="-228600">
              <a:buClr>
                <a:srgbClr val="660066"/>
              </a:buClr>
              <a:buFont typeface="Arial" charset="0"/>
              <a:buChar char="•"/>
            </a:pPr>
            <a:r>
              <a:rPr lang="en-US" sz="3000" b="1">
                <a:solidFill>
                  <a:srgbClr val="660066"/>
                </a:solidFill>
                <a:cs typeface="Arial" charset="0"/>
              </a:rPr>
              <a:t>Relationships </a:t>
            </a:r>
            <a:r>
              <a:rPr lang="en-US" sz="3000">
                <a:cs typeface="Arial" charset="0"/>
              </a:rPr>
              <a:t>(interconnections): Connections/exchanges among bounded system parts</a:t>
            </a:r>
          </a:p>
        </p:txBody>
      </p:sp>
      <p:sp>
        <p:nvSpPr>
          <p:cNvPr id="89092" name="TextBox 3"/>
          <p:cNvSpPr txBox="1">
            <a:spLocks noChangeArrowheads="1"/>
          </p:cNvSpPr>
          <p:nvPr/>
        </p:nvSpPr>
        <p:spPr bwMode="auto">
          <a:xfrm>
            <a:off x="647700" y="4295775"/>
            <a:ext cx="7835900" cy="1016000"/>
          </a:xfrm>
          <a:prstGeom prst="rect">
            <a:avLst/>
          </a:prstGeom>
          <a:noFill/>
          <a:ln w="9525">
            <a:noFill/>
            <a:miter lim="800000"/>
            <a:headEnd/>
            <a:tailEnd/>
          </a:ln>
        </p:spPr>
        <p:txBody>
          <a:bodyPr>
            <a:spAutoFit/>
          </a:bodyPr>
          <a:lstStyle/>
          <a:p>
            <a:pPr marL="228600" indent="-228600">
              <a:buClr>
                <a:srgbClr val="660066"/>
              </a:buClr>
              <a:buFont typeface="Arial" charset="0"/>
              <a:buChar char="•"/>
            </a:pPr>
            <a:r>
              <a:rPr lang="en-US" sz="3000" b="1">
                <a:solidFill>
                  <a:srgbClr val="660066"/>
                </a:solidFill>
                <a:cs typeface="Arial" charset="0"/>
              </a:rPr>
              <a:t>Perspectives</a:t>
            </a:r>
            <a:r>
              <a:rPr lang="en-US" sz="3000">
                <a:cs typeface="Arial" charset="0"/>
              </a:rPr>
              <a:t>: Mental models, world views, purposes</a:t>
            </a:r>
          </a:p>
        </p:txBody>
      </p:sp>
      <p:sp>
        <p:nvSpPr>
          <p:cNvPr id="89093" name="Rectangle 5"/>
          <p:cNvSpPr>
            <a:spLocks noChangeArrowheads="1"/>
          </p:cNvSpPr>
          <p:nvPr/>
        </p:nvSpPr>
        <p:spPr bwMode="auto">
          <a:xfrm>
            <a:off x="4254500" y="5613400"/>
            <a:ext cx="4572000" cy="430213"/>
          </a:xfrm>
          <a:prstGeom prst="rect">
            <a:avLst/>
          </a:prstGeom>
          <a:noFill/>
          <a:ln w="9525">
            <a:noFill/>
            <a:miter lim="800000"/>
            <a:headEnd/>
            <a:tailEnd/>
          </a:ln>
        </p:spPr>
        <p:txBody>
          <a:bodyPr>
            <a:spAutoFit/>
          </a:bodyPr>
          <a:lstStyle/>
          <a:p>
            <a:r>
              <a:rPr lang="en-US" sz="1100">
                <a:cs typeface="Arial" charset="0"/>
              </a:rPr>
              <a:t>From Parsons, B. and Jessup, P. (2009). </a:t>
            </a:r>
            <a:r>
              <a:rPr lang="en-US" sz="1100" i="1">
                <a:cs typeface="Arial" charset="0"/>
              </a:rPr>
              <a:t>“Questions that Matter: A Tool for Working in Complex Situations”</a:t>
            </a:r>
            <a:r>
              <a:rPr lang="en-US" sz="1100">
                <a:cs typeface="Arial" charset="0"/>
              </a:rPr>
              <a:t>. Ft. Collins, CO: InSites.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69" name="TextBox 3"/>
          <p:cNvSpPr txBox="1">
            <a:spLocks noChangeArrowheads="1"/>
          </p:cNvSpPr>
          <p:nvPr/>
        </p:nvSpPr>
        <p:spPr bwMode="auto">
          <a:xfrm>
            <a:off x="487363" y="550863"/>
            <a:ext cx="8326437" cy="5109091"/>
          </a:xfrm>
          <a:prstGeom prst="rect">
            <a:avLst/>
          </a:prstGeom>
          <a:noFill/>
          <a:ln w="9525">
            <a:noFill/>
            <a:miter lim="800000"/>
            <a:headEnd/>
            <a:tailEnd/>
          </a:ln>
        </p:spPr>
        <p:txBody>
          <a:bodyPr>
            <a:spAutoFit/>
          </a:bodyPr>
          <a:lstStyle/>
          <a:p>
            <a:pPr algn="ctr"/>
            <a:r>
              <a:rPr lang="en-US" sz="3200" b="1" dirty="0">
                <a:solidFill>
                  <a:srgbClr val="660066"/>
                </a:solidFill>
                <a:latin typeface="Arial Black"/>
                <a:ea typeface="Arial Black"/>
                <a:cs typeface="Arial Black"/>
              </a:rPr>
              <a:t>Designing Next Evaluation Phase</a:t>
            </a:r>
          </a:p>
          <a:p>
            <a:endParaRPr lang="en-US" sz="2800" b="1" i="1" dirty="0">
              <a:latin typeface="Calibri" pitchFamily="34" charset="0"/>
            </a:endParaRPr>
          </a:p>
          <a:p>
            <a:pPr marL="519113" lvl="1" indent="-285750">
              <a:spcAft>
                <a:spcPts val="1200"/>
              </a:spcAft>
              <a:buClr>
                <a:srgbClr val="660066"/>
              </a:buClr>
              <a:buFont typeface="Arial" charset="0"/>
              <a:buChar char="•"/>
            </a:pPr>
            <a:r>
              <a:rPr lang="en-US" sz="2800" dirty="0"/>
              <a:t>Oregon Paint Stewardship Program </a:t>
            </a:r>
            <a:r>
              <a:rPr lang="en-US" sz="2800" b="1" dirty="0"/>
              <a:t>Phase 2 Evaluation</a:t>
            </a:r>
            <a:r>
              <a:rPr lang="en-US" sz="2800" dirty="0"/>
              <a:t> </a:t>
            </a:r>
            <a:endParaRPr lang="en-US" sz="2800" dirty="0" smtClean="0"/>
          </a:p>
          <a:p>
            <a:pPr marL="519113" lvl="1" indent="-285750">
              <a:spcAft>
                <a:spcPts val="1200"/>
              </a:spcAft>
              <a:buClr>
                <a:srgbClr val="660066"/>
              </a:buClr>
              <a:buFont typeface="Arial" charset="0"/>
              <a:buChar char="•"/>
            </a:pPr>
            <a:r>
              <a:rPr lang="en-US" sz="2800" dirty="0" smtClean="0">
                <a:cs typeface="Arial" charset="0"/>
              </a:rPr>
              <a:t>Assumption: Program chooses to focus on reducing consumers’ paint purchase</a:t>
            </a:r>
          </a:p>
          <a:p>
            <a:pPr marL="519113" lvl="1" indent="-285750">
              <a:spcAft>
                <a:spcPts val="1200"/>
              </a:spcAft>
              <a:buClr>
                <a:srgbClr val="660066"/>
              </a:buClr>
              <a:buFont typeface="Arial" charset="0"/>
              <a:buChar char="•"/>
            </a:pPr>
            <a:r>
              <a:rPr lang="en-US" sz="2800" dirty="0" smtClean="0">
                <a:cs typeface="Arial" charset="0"/>
              </a:rPr>
              <a:t>Two frameworks for finding levers for change</a:t>
            </a:r>
          </a:p>
          <a:p>
            <a:pPr marL="976313" lvl="2" indent="-285750">
              <a:spcAft>
                <a:spcPts val="1200"/>
              </a:spcAft>
              <a:buClr>
                <a:srgbClr val="660066"/>
              </a:buClr>
              <a:buFont typeface="Arial" charset="0"/>
              <a:buChar char="•"/>
            </a:pPr>
            <a:r>
              <a:rPr lang="en-US" sz="2400" dirty="0" smtClean="0">
                <a:cs typeface="Arial" charset="0"/>
              </a:rPr>
              <a:t>Meadows’ levers</a:t>
            </a:r>
          </a:p>
          <a:p>
            <a:pPr marL="976313" lvl="2" indent="-285750">
              <a:spcAft>
                <a:spcPts val="1200"/>
              </a:spcAft>
              <a:buClr>
                <a:srgbClr val="660066"/>
              </a:buClr>
              <a:buFont typeface="Arial" charset="0"/>
              <a:buChar char="•"/>
            </a:pPr>
            <a:r>
              <a:rPr lang="en-US" sz="2400" dirty="0" smtClean="0">
                <a:cs typeface="Arial" charset="0"/>
              </a:rPr>
              <a:t>Iceberg (moving to invisible)</a:t>
            </a:r>
          </a:p>
          <a:p>
            <a:pPr marL="519113" lvl="1" indent="-285750">
              <a:spcAft>
                <a:spcPts val="1200"/>
              </a:spcAft>
              <a:buClr>
                <a:srgbClr val="660066"/>
              </a:buClr>
              <a:buFont typeface="Arial" charset="0"/>
              <a:buChar char="•"/>
            </a:pPr>
            <a:endParaRPr lang="en-US" sz="2800" b="1" dirty="0">
              <a:cs typeface="Arial"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29" name="TextBox 3"/>
          <p:cNvSpPr txBox="1">
            <a:spLocks noChangeArrowheads="1"/>
          </p:cNvSpPr>
          <p:nvPr/>
        </p:nvSpPr>
        <p:spPr bwMode="auto">
          <a:xfrm>
            <a:off x="487363" y="550863"/>
            <a:ext cx="8326437" cy="6278642"/>
          </a:xfrm>
          <a:prstGeom prst="rect">
            <a:avLst/>
          </a:prstGeom>
          <a:noFill/>
          <a:ln w="9525">
            <a:noFill/>
            <a:miter lim="800000"/>
            <a:headEnd/>
            <a:tailEnd/>
          </a:ln>
        </p:spPr>
        <p:txBody>
          <a:bodyPr>
            <a:spAutoFit/>
          </a:bodyPr>
          <a:lstStyle/>
          <a:p>
            <a:pPr algn="ctr">
              <a:defRPr/>
            </a:pPr>
            <a:r>
              <a:rPr lang="en-US" sz="3200" b="1" dirty="0" smtClean="0">
                <a:solidFill>
                  <a:srgbClr val="660066"/>
                </a:solidFill>
                <a:latin typeface="Arial Black"/>
                <a:ea typeface="Arial Black"/>
                <a:cs typeface="Arial Black"/>
              </a:rPr>
              <a:t>Places to Intervene in a System</a:t>
            </a:r>
            <a:br>
              <a:rPr lang="en-US" sz="3200" b="1" dirty="0" smtClean="0">
                <a:solidFill>
                  <a:srgbClr val="660066"/>
                </a:solidFill>
                <a:latin typeface="Arial Black"/>
                <a:ea typeface="Arial Black"/>
                <a:cs typeface="Arial Black"/>
              </a:rPr>
            </a:br>
            <a:r>
              <a:rPr lang="en-US" sz="2000" b="1" dirty="0" smtClean="0">
                <a:solidFill>
                  <a:srgbClr val="660066"/>
                </a:solidFill>
                <a:latin typeface="Arial Black"/>
                <a:ea typeface="Arial Black"/>
                <a:cs typeface="Arial Black"/>
              </a:rPr>
              <a:t>(from D. Meadows)</a:t>
            </a:r>
            <a:endParaRPr lang="en-US" sz="3200" b="1" dirty="0" smtClean="0">
              <a:solidFill>
                <a:srgbClr val="660066"/>
              </a:solidFill>
              <a:latin typeface="Arial Black"/>
              <a:ea typeface="Arial Black"/>
              <a:cs typeface="Arial Black"/>
            </a:endParaRPr>
          </a:p>
          <a:p>
            <a:pPr>
              <a:defRPr/>
            </a:pPr>
            <a:endParaRPr lang="en-US" sz="2800" b="1" i="1" dirty="0" smtClean="0">
              <a:latin typeface="Calibri" pitchFamily="34" charset="0"/>
            </a:endParaRPr>
          </a:p>
          <a:p>
            <a:pPr marL="747713" lvl="1" indent="-514350">
              <a:spcAft>
                <a:spcPts val="1200"/>
              </a:spcAft>
              <a:buClr>
                <a:srgbClr val="660066"/>
              </a:buClr>
              <a:buFont typeface="Arial"/>
              <a:buChar char="•"/>
              <a:defRPr/>
            </a:pPr>
            <a:r>
              <a:rPr lang="en-US" sz="2800" dirty="0" smtClean="0">
                <a:cs typeface="Arial" charset="0"/>
              </a:rPr>
              <a:t>6.	Information Flows</a:t>
            </a:r>
          </a:p>
          <a:p>
            <a:pPr marL="747713" lvl="1" indent="-514350">
              <a:spcAft>
                <a:spcPts val="1200"/>
              </a:spcAft>
              <a:buClr>
                <a:srgbClr val="660066"/>
              </a:buClr>
              <a:buFont typeface="Arial"/>
              <a:buChar char="•"/>
              <a:defRPr/>
            </a:pPr>
            <a:r>
              <a:rPr lang="en-US" sz="2800" dirty="0" smtClean="0">
                <a:cs typeface="Arial" charset="0"/>
              </a:rPr>
              <a:t>5.	Rules (incentives, punishments, constraints)</a:t>
            </a:r>
          </a:p>
          <a:p>
            <a:pPr marL="747713" lvl="1" indent="-514350">
              <a:spcAft>
                <a:spcPts val="1200"/>
              </a:spcAft>
              <a:buClr>
                <a:srgbClr val="660066"/>
              </a:buClr>
              <a:buFont typeface="Arial"/>
              <a:buChar char="•"/>
              <a:defRPr/>
            </a:pPr>
            <a:r>
              <a:rPr lang="en-US" sz="2800" dirty="0" smtClean="0">
                <a:cs typeface="Arial" charset="0"/>
              </a:rPr>
              <a:t>4.	Self-organization</a:t>
            </a:r>
          </a:p>
          <a:p>
            <a:pPr marL="747713" lvl="1" indent="-514350">
              <a:spcAft>
                <a:spcPts val="1200"/>
              </a:spcAft>
              <a:buClr>
                <a:srgbClr val="660066"/>
              </a:buClr>
              <a:buFont typeface="Arial"/>
              <a:buChar char="•"/>
              <a:defRPr/>
            </a:pPr>
            <a:r>
              <a:rPr lang="en-US" sz="2800" dirty="0" smtClean="0">
                <a:cs typeface="Arial" charset="0"/>
              </a:rPr>
              <a:t>3.	Goals</a:t>
            </a:r>
          </a:p>
          <a:p>
            <a:pPr marL="747713" lvl="1" indent="-514350">
              <a:spcAft>
                <a:spcPts val="1200"/>
              </a:spcAft>
              <a:buClr>
                <a:srgbClr val="660066"/>
              </a:buClr>
              <a:buFont typeface="Arial"/>
              <a:buChar char="•"/>
              <a:defRPr/>
            </a:pPr>
            <a:r>
              <a:rPr lang="en-US" sz="2800" dirty="0" smtClean="0">
                <a:cs typeface="Arial" charset="0"/>
              </a:rPr>
              <a:t>2. 	Paradigms</a:t>
            </a:r>
          </a:p>
          <a:p>
            <a:pPr marL="747713" lvl="1" indent="-514350">
              <a:spcAft>
                <a:spcPts val="1200"/>
              </a:spcAft>
              <a:buClr>
                <a:srgbClr val="660066"/>
              </a:buClr>
              <a:buFont typeface="Arial"/>
              <a:buChar char="•"/>
              <a:defRPr/>
            </a:pPr>
            <a:r>
              <a:rPr lang="en-US" sz="2800" dirty="0" smtClean="0">
                <a:cs typeface="Arial" charset="0"/>
              </a:rPr>
              <a:t>1.	Transcending Paradigms</a:t>
            </a:r>
          </a:p>
          <a:p>
            <a:pPr marL="519113" lvl="1" indent="-285750">
              <a:spcAft>
                <a:spcPts val="1200"/>
              </a:spcAft>
              <a:buClr>
                <a:srgbClr val="660066"/>
              </a:buClr>
              <a:buFont typeface="Arial" charset="0"/>
              <a:buChar char="•"/>
              <a:defRPr/>
            </a:pPr>
            <a:endParaRPr lang="en-US" sz="1600" b="1" i="1" dirty="0">
              <a:cs typeface="Arial" charset="0"/>
            </a:endParaRPr>
          </a:p>
          <a:p>
            <a:pPr marL="519113" lvl="1" indent="-285750">
              <a:spcAft>
                <a:spcPts val="1200"/>
              </a:spcAft>
              <a:buClr>
                <a:srgbClr val="660066"/>
              </a:buClr>
              <a:buFont typeface="Arial" charset="0"/>
              <a:buChar char="•"/>
              <a:defRPr/>
            </a:pPr>
            <a:endParaRPr lang="en-US" sz="2800" b="1" dirty="0">
              <a:cs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7" name="Rectangle 2"/>
          <p:cNvSpPr>
            <a:spLocks noGrp="1" noChangeArrowheads="1"/>
          </p:cNvSpPr>
          <p:nvPr>
            <p:ph type="title" idx="4294967295"/>
          </p:nvPr>
        </p:nvSpPr>
        <p:spPr>
          <a:xfrm>
            <a:off x="0" y="371475"/>
            <a:ext cx="9144000" cy="838200"/>
          </a:xfrm>
        </p:spPr>
        <p:txBody>
          <a:bodyPr>
            <a:normAutofit fontScale="90000"/>
          </a:bodyPr>
          <a:lstStyle/>
          <a:p>
            <a:pPr eaLnBrk="1" hangingPunct="1">
              <a:defRPr/>
            </a:pPr>
            <a:r>
              <a:rPr lang="en-US" sz="3600" dirty="0" smtClean="0">
                <a:solidFill>
                  <a:srgbClr val="660066"/>
                </a:solidFill>
                <a:latin typeface="Arial Black"/>
                <a:ea typeface="ＭＳ Ｐゴシック"/>
                <a:cs typeface="Arial Black"/>
              </a:rPr>
              <a:t>Complex Systems</a:t>
            </a:r>
            <a:r>
              <a:rPr lang="en-US" sz="2800" dirty="0" smtClean="0">
                <a:solidFill>
                  <a:srgbClr val="660066"/>
                </a:solidFill>
                <a:latin typeface="Arial Black"/>
                <a:ea typeface="ＭＳ Ｐゴシック"/>
                <a:cs typeface="Arial Black"/>
              </a:rPr>
              <a:t/>
            </a:r>
            <a:br>
              <a:rPr lang="en-US" sz="2800" dirty="0" smtClean="0">
                <a:solidFill>
                  <a:srgbClr val="660066"/>
                </a:solidFill>
                <a:latin typeface="Arial Black"/>
                <a:ea typeface="ＭＳ Ｐゴシック"/>
                <a:cs typeface="Arial Black"/>
              </a:rPr>
            </a:br>
            <a:r>
              <a:rPr lang="en-US" sz="2222" dirty="0" smtClean="0">
                <a:solidFill>
                  <a:srgbClr val="660066"/>
                </a:solidFill>
                <a:latin typeface="Arial Black"/>
                <a:ea typeface="ＭＳ Ｐゴシック"/>
                <a:cs typeface="Arial Black"/>
              </a:rPr>
              <a:t>(Illustrating Visibility and Depth)</a:t>
            </a:r>
          </a:p>
        </p:txBody>
      </p:sp>
      <p:pic>
        <p:nvPicPr>
          <p:cNvPr id="86018" name="P 4" descr="iceberg"/>
          <p:cNvPicPr>
            <a:picLocks noChangeArrowheads="1"/>
          </p:cNvPicPr>
          <p:nvPr/>
        </p:nvPicPr>
        <p:blipFill>
          <a:blip r:embed="rId3"/>
          <a:srcRect/>
          <a:stretch>
            <a:fillRect/>
          </a:stretch>
        </p:blipFill>
        <p:spPr bwMode="auto">
          <a:xfrm>
            <a:off x="3335338" y="1414463"/>
            <a:ext cx="2486025" cy="4713287"/>
          </a:xfrm>
          <a:prstGeom prst="rect">
            <a:avLst/>
          </a:prstGeom>
          <a:noFill/>
          <a:ln w="9525">
            <a:noFill/>
            <a:miter lim="800000"/>
            <a:headEnd/>
            <a:tailEnd/>
          </a:ln>
        </p:spPr>
      </p:pic>
      <p:grpSp>
        <p:nvGrpSpPr>
          <p:cNvPr id="86019" name="Group 32"/>
          <p:cNvGrpSpPr>
            <a:grpSpLocks/>
          </p:cNvGrpSpPr>
          <p:nvPr/>
        </p:nvGrpSpPr>
        <p:grpSpPr bwMode="auto">
          <a:xfrm>
            <a:off x="711200" y="2620963"/>
            <a:ext cx="3184525" cy="639762"/>
            <a:chOff x="3037359" y="2582523"/>
            <a:chExt cx="714024" cy="640588"/>
          </a:xfrm>
        </p:grpSpPr>
        <p:pic>
          <p:nvPicPr>
            <p:cNvPr id="86049" name="O 5"/>
            <p:cNvPicPr>
              <a:picLocks noChangeArrowheads="1"/>
            </p:cNvPicPr>
            <p:nvPr/>
          </p:nvPicPr>
          <p:blipFill>
            <a:blip r:embed="rId4"/>
            <a:srcRect/>
            <a:stretch>
              <a:fillRect/>
            </a:stretch>
          </p:blipFill>
          <p:spPr bwMode="auto">
            <a:xfrm>
              <a:off x="3089909" y="2582523"/>
              <a:ext cx="661474" cy="640588"/>
            </a:xfrm>
            <a:prstGeom prst="rect">
              <a:avLst/>
            </a:prstGeom>
            <a:noFill/>
            <a:ln w="9525">
              <a:noFill/>
              <a:miter lim="800000"/>
              <a:headEnd/>
              <a:tailEnd/>
            </a:ln>
          </p:spPr>
        </p:pic>
        <p:sp>
          <p:nvSpPr>
            <p:cNvPr id="19" name="Rectangle 18"/>
            <p:cNvSpPr/>
            <p:nvPr/>
          </p:nvSpPr>
          <p:spPr>
            <a:xfrm>
              <a:off x="3037359" y="2752604"/>
              <a:ext cx="93969" cy="2654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86020" name="Text Box 20"/>
          <p:cNvSpPr txBox="1">
            <a:spLocks noChangeArrowheads="1"/>
          </p:cNvSpPr>
          <p:nvPr/>
        </p:nvSpPr>
        <p:spPr bwMode="auto">
          <a:xfrm>
            <a:off x="990600" y="2695575"/>
            <a:ext cx="2514600" cy="347663"/>
          </a:xfrm>
          <a:prstGeom prst="rect">
            <a:avLst/>
          </a:prstGeom>
          <a:noFill/>
          <a:ln w="9525">
            <a:noFill/>
            <a:miter lim="800000"/>
            <a:headEnd/>
            <a:tailEnd/>
          </a:ln>
        </p:spPr>
        <p:txBody>
          <a:bodyPr tIns="91440" bIns="91440"/>
          <a:lstStyle/>
          <a:p>
            <a:pPr defTabSz="914400"/>
            <a:r>
              <a:rPr lang="en-US" sz="1600">
                <a:solidFill>
                  <a:srgbClr val="0493D5"/>
                </a:solidFill>
                <a:latin typeface="Arial Black"/>
                <a:cs typeface="Times New Roman" pitchFamily="18" charset="0"/>
              </a:rPr>
              <a:t>Patterns</a:t>
            </a:r>
          </a:p>
        </p:txBody>
      </p:sp>
      <p:grpSp>
        <p:nvGrpSpPr>
          <p:cNvPr id="86021" name="Group 21"/>
          <p:cNvGrpSpPr>
            <a:grpSpLocks/>
          </p:cNvGrpSpPr>
          <p:nvPr/>
        </p:nvGrpSpPr>
        <p:grpSpPr bwMode="auto">
          <a:xfrm>
            <a:off x="833438" y="3179763"/>
            <a:ext cx="2917825" cy="641350"/>
            <a:chOff x="2662035" y="2045481"/>
            <a:chExt cx="685590" cy="464819"/>
          </a:xfrm>
        </p:grpSpPr>
        <p:pic>
          <p:nvPicPr>
            <p:cNvPr id="86047" name="O 5"/>
            <p:cNvPicPr>
              <a:picLocks noChangeArrowheads="1"/>
            </p:cNvPicPr>
            <p:nvPr/>
          </p:nvPicPr>
          <p:blipFill>
            <a:blip r:embed="rId4"/>
            <a:srcRect/>
            <a:stretch>
              <a:fillRect/>
            </a:stretch>
          </p:blipFill>
          <p:spPr bwMode="auto">
            <a:xfrm>
              <a:off x="2686151" y="2045481"/>
              <a:ext cx="661474" cy="464819"/>
            </a:xfrm>
            <a:prstGeom prst="rect">
              <a:avLst/>
            </a:prstGeom>
            <a:noFill/>
            <a:ln w="9525">
              <a:noFill/>
              <a:miter lim="800000"/>
              <a:headEnd/>
              <a:tailEnd/>
            </a:ln>
          </p:spPr>
        </p:pic>
        <p:sp>
          <p:nvSpPr>
            <p:cNvPr id="24" name="Rectangle 23"/>
            <p:cNvSpPr/>
            <p:nvPr/>
          </p:nvSpPr>
          <p:spPr>
            <a:xfrm>
              <a:off x="2662035" y="2162836"/>
              <a:ext cx="93998" cy="1921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86022" name="Text Box 20"/>
          <p:cNvSpPr txBox="1">
            <a:spLocks noChangeArrowheads="1"/>
          </p:cNvSpPr>
          <p:nvPr/>
        </p:nvSpPr>
        <p:spPr bwMode="auto">
          <a:xfrm>
            <a:off x="981075" y="3252788"/>
            <a:ext cx="2295525" cy="447675"/>
          </a:xfrm>
          <a:prstGeom prst="rect">
            <a:avLst/>
          </a:prstGeom>
          <a:noFill/>
          <a:ln w="9525">
            <a:noFill/>
            <a:miter lim="800000"/>
            <a:headEnd/>
            <a:tailEnd/>
          </a:ln>
        </p:spPr>
        <p:txBody>
          <a:bodyPr tIns="91440" bIns="91440"/>
          <a:lstStyle/>
          <a:p>
            <a:pPr defTabSz="914400"/>
            <a:r>
              <a:rPr lang="en-US" sz="1600">
                <a:solidFill>
                  <a:srgbClr val="0493D5"/>
                </a:solidFill>
                <a:latin typeface="Arial Black"/>
                <a:cs typeface="Times New Roman" pitchFamily="18" charset="0"/>
              </a:rPr>
              <a:t>System Dynamics</a:t>
            </a:r>
          </a:p>
        </p:txBody>
      </p:sp>
      <p:grpSp>
        <p:nvGrpSpPr>
          <p:cNvPr id="86023" name="Group 35"/>
          <p:cNvGrpSpPr>
            <a:grpSpLocks/>
          </p:cNvGrpSpPr>
          <p:nvPr/>
        </p:nvGrpSpPr>
        <p:grpSpPr bwMode="auto">
          <a:xfrm flipH="1">
            <a:off x="5100638" y="1978025"/>
            <a:ext cx="3695700" cy="639763"/>
            <a:chOff x="2662035" y="2045481"/>
            <a:chExt cx="685590" cy="464819"/>
          </a:xfrm>
        </p:grpSpPr>
        <p:pic>
          <p:nvPicPr>
            <p:cNvPr id="86045" name="O 5"/>
            <p:cNvPicPr>
              <a:picLocks noChangeArrowheads="1"/>
            </p:cNvPicPr>
            <p:nvPr/>
          </p:nvPicPr>
          <p:blipFill>
            <a:blip r:embed="rId4"/>
            <a:srcRect/>
            <a:stretch>
              <a:fillRect/>
            </a:stretch>
          </p:blipFill>
          <p:spPr bwMode="auto">
            <a:xfrm>
              <a:off x="2686151" y="2045481"/>
              <a:ext cx="661474" cy="464819"/>
            </a:xfrm>
            <a:prstGeom prst="rect">
              <a:avLst/>
            </a:prstGeom>
            <a:noFill/>
            <a:ln w="9525">
              <a:noFill/>
              <a:miter lim="800000"/>
              <a:headEnd/>
              <a:tailEnd/>
            </a:ln>
          </p:spPr>
        </p:pic>
        <p:sp>
          <p:nvSpPr>
            <p:cNvPr id="38" name="Rectangle 37"/>
            <p:cNvSpPr/>
            <p:nvPr/>
          </p:nvSpPr>
          <p:spPr>
            <a:xfrm>
              <a:off x="2662035" y="2163127"/>
              <a:ext cx="93945" cy="1914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86024" name="Text Box 19"/>
          <p:cNvSpPr txBox="1">
            <a:spLocks noChangeArrowheads="1"/>
          </p:cNvSpPr>
          <p:nvPr/>
        </p:nvSpPr>
        <p:spPr bwMode="auto">
          <a:xfrm>
            <a:off x="5540375" y="2049463"/>
            <a:ext cx="3082925" cy="476250"/>
          </a:xfrm>
          <a:prstGeom prst="rect">
            <a:avLst/>
          </a:prstGeom>
          <a:noFill/>
          <a:ln w="9525">
            <a:noFill/>
            <a:miter lim="800000"/>
            <a:headEnd/>
            <a:tailEnd/>
          </a:ln>
        </p:spPr>
        <p:txBody>
          <a:bodyPr tIns="91440" bIns="91440"/>
          <a:lstStyle/>
          <a:p>
            <a:pPr algn="r" defTabSz="914400"/>
            <a:r>
              <a:rPr lang="en-US" sz="1600">
                <a:solidFill>
                  <a:srgbClr val="0493D5"/>
                </a:solidFill>
                <a:latin typeface="Arial Black"/>
                <a:cs typeface="Times New Roman" pitchFamily="18" charset="0"/>
              </a:rPr>
              <a:t>Events/Behaviors/Results</a:t>
            </a:r>
          </a:p>
        </p:txBody>
      </p:sp>
      <p:grpSp>
        <p:nvGrpSpPr>
          <p:cNvPr id="86025" name="Group 42"/>
          <p:cNvGrpSpPr>
            <a:grpSpLocks/>
          </p:cNvGrpSpPr>
          <p:nvPr/>
        </p:nvGrpSpPr>
        <p:grpSpPr bwMode="auto">
          <a:xfrm>
            <a:off x="914400" y="3757613"/>
            <a:ext cx="2957513" cy="639762"/>
            <a:chOff x="2958695" y="3538991"/>
            <a:chExt cx="666979" cy="640588"/>
          </a:xfrm>
        </p:grpSpPr>
        <p:pic>
          <p:nvPicPr>
            <p:cNvPr id="86043" name="O 5"/>
            <p:cNvPicPr>
              <a:picLocks noChangeArrowheads="1"/>
            </p:cNvPicPr>
            <p:nvPr/>
          </p:nvPicPr>
          <p:blipFill>
            <a:blip r:embed="rId4"/>
            <a:srcRect/>
            <a:stretch>
              <a:fillRect/>
            </a:stretch>
          </p:blipFill>
          <p:spPr bwMode="auto">
            <a:xfrm>
              <a:off x="2964200" y="3538991"/>
              <a:ext cx="661474" cy="640588"/>
            </a:xfrm>
            <a:prstGeom prst="rect">
              <a:avLst/>
            </a:prstGeom>
            <a:noFill/>
            <a:ln w="9525">
              <a:noFill/>
              <a:miter lim="800000"/>
              <a:headEnd/>
              <a:tailEnd/>
            </a:ln>
          </p:spPr>
        </p:pic>
        <p:sp>
          <p:nvSpPr>
            <p:cNvPr id="42" name="Rectangle 41"/>
            <p:cNvSpPr/>
            <p:nvPr/>
          </p:nvSpPr>
          <p:spPr>
            <a:xfrm>
              <a:off x="2958695" y="3707483"/>
              <a:ext cx="94158" cy="26545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86026" name="Text Box 21"/>
          <p:cNvSpPr txBox="1">
            <a:spLocks noChangeArrowheads="1"/>
          </p:cNvSpPr>
          <p:nvPr/>
        </p:nvSpPr>
        <p:spPr bwMode="auto">
          <a:xfrm>
            <a:off x="981075" y="3822700"/>
            <a:ext cx="2713038" cy="377825"/>
          </a:xfrm>
          <a:prstGeom prst="rect">
            <a:avLst/>
          </a:prstGeom>
          <a:noFill/>
          <a:ln w="9525">
            <a:noFill/>
            <a:miter lim="800000"/>
            <a:headEnd/>
            <a:tailEnd/>
          </a:ln>
        </p:spPr>
        <p:txBody>
          <a:bodyPr tIns="91440" bIns="91440"/>
          <a:lstStyle/>
          <a:p>
            <a:pPr defTabSz="914400"/>
            <a:r>
              <a:rPr lang="en-US" sz="1600">
                <a:solidFill>
                  <a:srgbClr val="0493D5"/>
                </a:solidFill>
                <a:latin typeface="Arial Black"/>
                <a:cs typeface="Times New Roman" pitchFamily="18" charset="0"/>
              </a:rPr>
              <a:t>Structures/Processes</a:t>
            </a:r>
          </a:p>
        </p:txBody>
      </p:sp>
      <p:grpSp>
        <p:nvGrpSpPr>
          <p:cNvPr id="86027" name="Group 43"/>
          <p:cNvGrpSpPr>
            <a:grpSpLocks/>
          </p:cNvGrpSpPr>
          <p:nvPr/>
        </p:nvGrpSpPr>
        <p:grpSpPr bwMode="auto">
          <a:xfrm>
            <a:off x="914400" y="4324350"/>
            <a:ext cx="3109913" cy="641350"/>
            <a:chOff x="2958695" y="3538991"/>
            <a:chExt cx="666979" cy="640588"/>
          </a:xfrm>
        </p:grpSpPr>
        <p:pic>
          <p:nvPicPr>
            <p:cNvPr id="86041" name="O 5"/>
            <p:cNvPicPr>
              <a:picLocks noChangeArrowheads="1"/>
            </p:cNvPicPr>
            <p:nvPr/>
          </p:nvPicPr>
          <p:blipFill>
            <a:blip r:embed="rId4"/>
            <a:srcRect/>
            <a:stretch>
              <a:fillRect/>
            </a:stretch>
          </p:blipFill>
          <p:spPr bwMode="auto">
            <a:xfrm>
              <a:off x="2964200" y="3538991"/>
              <a:ext cx="661474" cy="640588"/>
            </a:xfrm>
            <a:prstGeom prst="rect">
              <a:avLst/>
            </a:prstGeom>
            <a:noFill/>
            <a:ln w="9525">
              <a:noFill/>
              <a:miter lim="800000"/>
              <a:headEnd/>
              <a:tailEnd/>
            </a:ln>
          </p:spPr>
        </p:pic>
        <p:sp>
          <p:nvSpPr>
            <p:cNvPr id="46" name="Rectangle 45"/>
            <p:cNvSpPr/>
            <p:nvPr/>
          </p:nvSpPr>
          <p:spPr>
            <a:xfrm>
              <a:off x="2958695" y="3708652"/>
              <a:ext cx="93969" cy="2647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86028" name="Text Box 21"/>
          <p:cNvSpPr txBox="1">
            <a:spLocks noChangeArrowheads="1"/>
          </p:cNvSpPr>
          <p:nvPr/>
        </p:nvSpPr>
        <p:spPr bwMode="auto">
          <a:xfrm>
            <a:off x="990600" y="4387850"/>
            <a:ext cx="2590800" cy="368300"/>
          </a:xfrm>
          <a:prstGeom prst="rect">
            <a:avLst/>
          </a:prstGeom>
          <a:noFill/>
          <a:ln w="9525">
            <a:noFill/>
            <a:miter lim="800000"/>
            <a:headEnd/>
            <a:tailEnd/>
          </a:ln>
        </p:spPr>
        <p:txBody>
          <a:bodyPr tIns="91440" bIns="91440"/>
          <a:lstStyle/>
          <a:p>
            <a:pPr defTabSz="914400"/>
            <a:r>
              <a:rPr lang="en-US" sz="1600">
                <a:solidFill>
                  <a:srgbClr val="0493D5"/>
                </a:solidFill>
                <a:latin typeface="Arial Black"/>
                <a:cs typeface="Times New Roman" pitchFamily="18" charset="0"/>
              </a:rPr>
              <a:t>Norms</a:t>
            </a:r>
          </a:p>
        </p:txBody>
      </p:sp>
      <p:grpSp>
        <p:nvGrpSpPr>
          <p:cNvPr id="86029" name="Group 46"/>
          <p:cNvGrpSpPr>
            <a:grpSpLocks/>
          </p:cNvGrpSpPr>
          <p:nvPr/>
        </p:nvGrpSpPr>
        <p:grpSpPr bwMode="auto">
          <a:xfrm>
            <a:off x="914400" y="4886325"/>
            <a:ext cx="3281363" cy="641350"/>
            <a:chOff x="2958695" y="3538991"/>
            <a:chExt cx="666979" cy="640588"/>
          </a:xfrm>
        </p:grpSpPr>
        <p:pic>
          <p:nvPicPr>
            <p:cNvPr id="86039" name="O 5"/>
            <p:cNvPicPr>
              <a:picLocks noChangeArrowheads="1"/>
            </p:cNvPicPr>
            <p:nvPr/>
          </p:nvPicPr>
          <p:blipFill>
            <a:blip r:embed="rId4"/>
            <a:srcRect/>
            <a:stretch>
              <a:fillRect/>
            </a:stretch>
          </p:blipFill>
          <p:spPr bwMode="auto">
            <a:xfrm>
              <a:off x="2964200" y="3538991"/>
              <a:ext cx="661474" cy="640588"/>
            </a:xfrm>
            <a:prstGeom prst="rect">
              <a:avLst/>
            </a:prstGeom>
            <a:noFill/>
            <a:ln w="9525">
              <a:noFill/>
              <a:miter lim="800000"/>
              <a:headEnd/>
              <a:tailEnd/>
            </a:ln>
          </p:spPr>
        </p:pic>
        <p:sp>
          <p:nvSpPr>
            <p:cNvPr id="49" name="Rectangle 48"/>
            <p:cNvSpPr/>
            <p:nvPr/>
          </p:nvSpPr>
          <p:spPr>
            <a:xfrm>
              <a:off x="2958695" y="3708652"/>
              <a:ext cx="94222" cy="2647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86030" name="Text Box 21"/>
          <p:cNvSpPr txBox="1">
            <a:spLocks noChangeArrowheads="1"/>
          </p:cNvSpPr>
          <p:nvPr/>
        </p:nvSpPr>
        <p:spPr bwMode="auto">
          <a:xfrm>
            <a:off x="990600" y="4960938"/>
            <a:ext cx="2760663" cy="369887"/>
          </a:xfrm>
          <a:prstGeom prst="rect">
            <a:avLst/>
          </a:prstGeom>
          <a:noFill/>
          <a:ln w="9525">
            <a:noFill/>
            <a:miter lim="800000"/>
            <a:headEnd/>
            <a:tailEnd/>
          </a:ln>
        </p:spPr>
        <p:txBody>
          <a:bodyPr tIns="91440" bIns="91440"/>
          <a:lstStyle/>
          <a:p>
            <a:pPr defTabSz="914400"/>
            <a:r>
              <a:rPr lang="en-US" sz="1600">
                <a:solidFill>
                  <a:srgbClr val="0493D5"/>
                </a:solidFill>
                <a:latin typeface="Arial Black"/>
                <a:cs typeface="Times New Roman" pitchFamily="18" charset="0"/>
              </a:rPr>
              <a:t>Principles</a:t>
            </a:r>
          </a:p>
        </p:txBody>
      </p:sp>
      <p:grpSp>
        <p:nvGrpSpPr>
          <p:cNvPr id="86031" name="Group 50"/>
          <p:cNvGrpSpPr>
            <a:grpSpLocks/>
          </p:cNvGrpSpPr>
          <p:nvPr/>
        </p:nvGrpSpPr>
        <p:grpSpPr bwMode="auto">
          <a:xfrm>
            <a:off x="914400" y="5464175"/>
            <a:ext cx="3473450" cy="639763"/>
            <a:chOff x="2958695" y="3538991"/>
            <a:chExt cx="666979" cy="640588"/>
          </a:xfrm>
        </p:grpSpPr>
        <p:pic>
          <p:nvPicPr>
            <p:cNvPr id="86037" name="O 5"/>
            <p:cNvPicPr>
              <a:picLocks noChangeArrowheads="1"/>
            </p:cNvPicPr>
            <p:nvPr/>
          </p:nvPicPr>
          <p:blipFill>
            <a:blip r:embed="rId4"/>
            <a:srcRect/>
            <a:stretch>
              <a:fillRect/>
            </a:stretch>
          </p:blipFill>
          <p:spPr bwMode="auto">
            <a:xfrm>
              <a:off x="2964200" y="3538991"/>
              <a:ext cx="661474" cy="640588"/>
            </a:xfrm>
            <a:prstGeom prst="rect">
              <a:avLst/>
            </a:prstGeom>
            <a:noFill/>
            <a:ln w="9525">
              <a:noFill/>
              <a:miter lim="800000"/>
              <a:headEnd/>
              <a:tailEnd/>
            </a:ln>
          </p:spPr>
        </p:pic>
        <p:sp>
          <p:nvSpPr>
            <p:cNvPr id="53" name="Rectangle 52"/>
            <p:cNvSpPr/>
            <p:nvPr/>
          </p:nvSpPr>
          <p:spPr>
            <a:xfrm>
              <a:off x="2958695" y="3707483"/>
              <a:ext cx="94194" cy="2654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86032" name="Text Box 21"/>
          <p:cNvSpPr txBox="1">
            <a:spLocks noChangeArrowheads="1"/>
          </p:cNvSpPr>
          <p:nvPr/>
        </p:nvSpPr>
        <p:spPr bwMode="auto">
          <a:xfrm>
            <a:off x="990600" y="5538788"/>
            <a:ext cx="2881313" cy="368300"/>
          </a:xfrm>
          <a:prstGeom prst="rect">
            <a:avLst/>
          </a:prstGeom>
          <a:noFill/>
          <a:ln w="9525">
            <a:noFill/>
            <a:miter lim="800000"/>
            <a:headEnd/>
            <a:tailEnd/>
          </a:ln>
        </p:spPr>
        <p:txBody>
          <a:bodyPr tIns="91440" bIns="91440"/>
          <a:lstStyle/>
          <a:p>
            <a:pPr defTabSz="914400"/>
            <a:r>
              <a:rPr lang="en-US" sz="1600">
                <a:solidFill>
                  <a:srgbClr val="0493D5"/>
                </a:solidFill>
                <a:latin typeface="Arial Black"/>
                <a:cs typeface="Times New Roman" pitchFamily="18" charset="0"/>
              </a:rPr>
              <a:t>Paradigms</a:t>
            </a:r>
          </a:p>
        </p:txBody>
      </p:sp>
      <p:grpSp>
        <p:nvGrpSpPr>
          <p:cNvPr id="86033" name="Group 35"/>
          <p:cNvGrpSpPr>
            <a:grpSpLocks/>
          </p:cNvGrpSpPr>
          <p:nvPr/>
        </p:nvGrpSpPr>
        <p:grpSpPr bwMode="auto">
          <a:xfrm flipH="1">
            <a:off x="5164138" y="5257800"/>
            <a:ext cx="3695700" cy="639763"/>
            <a:chOff x="2662035" y="2045481"/>
            <a:chExt cx="685590" cy="464819"/>
          </a:xfrm>
        </p:grpSpPr>
        <p:pic>
          <p:nvPicPr>
            <p:cNvPr id="86035" name="O 5"/>
            <p:cNvPicPr>
              <a:picLocks noChangeArrowheads="1"/>
            </p:cNvPicPr>
            <p:nvPr/>
          </p:nvPicPr>
          <p:blipFill>
            <a:blip r:embed="rId4"/>
            <a:srcRect/>
            <a:stretch>
              <a:fillRect/>
            </a:stretch>
          </p:blipFill>
          <p:spPr bwMode="auto">
            <a:xfrm>
              <a:off x="2686151" y="2045481"/>
              <a:ext cx="661474" cy="464819"/>
            </a:xfrm>
            <a:prstGeom prst="rect">
              <a:avLst/>
            </a:prstGeom>
            <a:noFill/>
            <a:ln w="9525">
              <a:noFill/>
              <a:miter lim="800000"/>
              <a:headEnd/>
              <a:tailEnd/>
            </a:ln>
          </p:spPr>
        </p:pic>
        <p:sp>
          <p:nvSpPr>
            <p:cNvPr id="57" name="Rectangle 56"/>
            <p:cNvSpPr/>
            <p:nvPr/>
          </p:nvSpPr>
          <p:spPr>
            <a:xfrm>
              <a:off x="2662035" y="2163127"/>
              <a:ext cx="93945" cy="1914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86034" name="Text Box 23"/>
          <p:cNvSpPr txBox="1">
            <a:spLocks noChangeArrowheads="1"/>
          </p:cNvSpPr>
          <p:nvPr/>
        </p:nvSpPr>
        <p:spPr bwMode="auto">
          <a:xfrm>
            <a:off x="5761038" y="5334000"/>
            <a:ext cx="2911475" cy="560388"/>
          </a:xfrm>
          <a:prstGeom prst="rect">
            <a:avLst/>
          </a:prstGeom>
          <a:noFill/>
          <a:ln w="9525">
            <a:noFill/>
            <a:miter lim="800000"/>
            <a:headEnd/>
            <a:tailEnd/>
          </a:ln>
        </p:spPr>
        <p:txBody>
          <a:bodyPr tIns="91440" bIns="91440"/>
          <a:lstStyle/>
          <a:p>
            <a:pPr algn="r" defTabSz="914400"/>
            <a:r>
              <a:rPr lang="en-US" sz="1600">
                <a:solidFill>
                  <a:srgbClr val="0493D5"/>
                </a:solidFill>
                <a:latin typeface="Arial Black"/>
                <a:cs typeface="Times New Roman" pitchFamily="18" charset="0"/>
              </a:rPr>
              <a:t>Conditions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5" name="Title 1"/>
          <p:cNvSpPr>
            <a:spLocks noGrp="1"/>
          </p:cNvSpPr>
          <p:nvPr>
            <p:ph type="title"/>
          </p:nvPr>
        </p:nvSpPr>
        <p:spPr/>
        <p:txBody>
          <a:bodyPr/>
          <a:lstStyle/>
          <a:p>
            <a:r>
              <a:rPr lang="en-US" sz="3200" smtClean="0">
                <a:latin typeface="Arial Black"/>
                <a:ea typeface="Arial Black"/>
                <a:cs typeface="Arial Black"/>
              </a:rPr>
              <a:t>Understanding and Influencing</a:t>
            </a:r>
            <a:br>
              <a:rPr lang="en-US" sz="3200" smtClean="0">
                <a:latin typeface="Arial Black"/>
                <a:ea typeface="Arial Black"/>
                <a:cs typeface="Arial Black"/>
              </a:rPr>
            </a:br>
            <a:r>
              <a:rPr lang="en-US" sz="3200" smtClean="0">
                <a:latin typeface="Arial Black"/>
                <a:ea typeface="Arial Black"/>
                <a:cs typeface="Arial Black"/>
              </a:rPr>
              <a:t> Complex Systems</a:t>
            </a:r>
          </a:p>
        </p:txBody>
      </p:sp>
      <p:sp>
        <p:nvSpPr>
          <p:cNvPr id="3" name="Slide Number Placeholder 2"/>
          <p:cNvSpPr>
            <a:spLocks noGrp="1"/>
          </p:cNvSpPr>
          <p:nvPr>
            <p:ph type="sldNum" sz="quarter" idx="12"/>
          </p:nvPr>
        </p:nvSpPr>
        <p:spPr/>
        <p:txBody>
          <a:bodyPr/>
          <a:lstStyle/>
          <a:p>
            <a:pPr>
              <a:defRPr/>
            </a:pPr>
            <a:fld id="{C943D2F5-2F1C-4840-AB4A-A69D835E784D}" type="slidenum">
              <a:rPr lang="en-US" smtClean="0"/>
              <a:pPr>
                <a:defRPr/>
              </a:pPr>
              <a:t>27</a:t>
            </a:fld>
            <a:endParaRPr lang="en-US"/>
          </a:p>
        </p:txBody>
      </p:sp>
      <p:sp>
        <p:nvSpPr>
          <p:cNvPr id="19" name="Freeform 18"/>
          <p:cNvSpPr/>
          <p:nvPr/>
        </p:nvSpPr>
        <p:spPr>
          <a:xfrm>
            <a:off x="2927350" y="1298575"/>
            <a:ext cx="3479800" cy="4799013"/>
          </a:xfrm>
          <a:custGeom>
            <a:avLst/>
            <a:gdLst>
              <a:gd name="connsiteX0" fmla="*/ 412082 w 3808010"/>
              <a:gd name="connsiteY0" fmla="*/ 13111 h 4800506"/>
              <a:gd name="connsiteX1" fmla="*/ 1142590 w 3808010"/>
              <a:gd name="connsiteY1" fmla="*/ 1873 h 4800506"/>
              <a:gd name="connsiteX2" fmla="*/ 1783190 w 3808010"/>
              <a:gd name="connsiteY2" fmla="*/ 24349 h 4800506"/>
              <a:gd name="connsiteX3" fmla="*/ 2435028 w 3808010"/>
              <a:gd name="connsiteY3" fmla="*/ 80539 h 4800506"/>
              <a:gd name="connsiteX4" fmla="*/ 3041912 w 3808010"/>
              <a:gd name="connsiteY4" fmla="*/ 170443 h 4800506"/>
              <a:gd name="connsiteX5" fmla="*/ 3457740 w 3808010"/>
              <a:gd name="connsiteY5" fmla="*/ 282823 h 4800506"/>
              <a:gd name="connsiteX6" fmla="*/ 3682512 w 3808010"/>
              <a:gd name="connsiteY6" fmla="*/ 406442 h 4800506"/>
              <a:gd name="connsiteX7" fmla="*/ 3794898 w 3808010"/>
              <a:gd name="connsiteY7" fmla="*/ 552536 h 4800506"/>
              <a:gd name="connsiteX8" fmla="*/ 3761182 w 3808010"/>
              <a:gd name="connsiteY8" fmla="*/ 653678 h 4800506"/>
              <a:gd name="connsiteX9" fmla="*/ 3637558 w 3808010"/>
              <a:gd name="connsiteY9" fmla="*/ 732344 h 4800506"/>
              <a:gd name="connsiteX10" fmla="*/ 3356593 w 3808010"/>
              <a:gd name="connsiteY10" fmla="*/ 811010 h 4800506"/>
              <a:gd name="connsiteX11" fmla="*/ 3064389 w 3808010"/>
              <a:gd name="connsiteY11" fmla="*/ 878438 h 4800506"/>
              <a:gd name="connsiteX12" fmla="*/ 2547414 w 3808010"/>
              <a:gd name="connsiteY12" fmla="*/ 979580 h 4800506"/>
              <a:gd name="connsiteX13" fmla="*/ 2075393 w 3808010"/>
              <a:gd name="connsiteY13" fmla="*/ 1024533 h 4800506"/>
              <a:gd name="connsiteX14" fmla="*/ 1569657 w 3808010"/>
              <a:gd name="connsiteY14" fmla="*/ 1069485 h 4800506"/>
              <a:gd name="connsiteX15" fmla="*/ 1142590 w 3808010"/>
              <a:gd name="connsiteY15" fmla="*/ 1069485 h 4800506"/>
              <a:gd name="connsiteX16" fmla="*/ 693046 w 3808010"/>
              <a:gd name="connsiteY16" fmla="*/ 1047009 h 4800506"/>
              <a:gd name="connsiteX17" fmla="*/ 333411 w 3808010"/>
              <a:gd name="connsiteY17" fmla="*/ 1013295 h 4800506"/>
              <a:gd name="connsiteX18" fmla="*/ 86162 w 3808010"/>
              <a:gd name="connsiteY18" fmla="*/ 923390 h 4800506"/>
              <a:gd name="connsiteX19" fmla="*/ 7492 w 3808010"/>
              <a:gd name="connsiteY19" fmla="*/ 844724 h 4800506"/>
              <a:gd name="connsiteX20" fmla="*/ 41208 w 3808010"/>
              <a:gd name="connsiteY20" fmla="*/ 664916 h 4800506"/>
              <a:gd name="connsiteX21" fmla="*/ 232264 w 3808010"/>
              <a:gd name="connsiteY21" fmla="*/ 563774 h 4800506"/>
              <a:gd name="connsiteX22" fmla="*/ 704285 w 3808010"/>
              <a:gd name="connsiteY22" fmla="*/ 530060 h 4800506"/>
              <a:gd name="connsiteX23" fmla="*/ 1153829 w 3808010"/>
              <a:gd name="connsiteY23" fmla="*/ 541298 h 4800506"/>
              <a:gd name="connsiteX24" fmla="*/ 1682043 w 3808010"/>
              <a:gd name="connsiteY24" fmla="*/ 563774 h 4800506"/>
              <a:gd name="connsiteX25" fmla="*/ 2199018 w 3808010"/>
              <a:gd name="connsiteY25" fmla="*/ 631202 h 4800506"/>
              <a:gd name="connsiteX26" fmla="*/ 2637323 w 3808010"/>
              <a:gd name="connsiteY26" fmla="*/ 732344 h 4800506"/>
              <a:gd name="connsiteX27" fmla="*/ 3030674 w 3808010"/>
              <a:gd name="connsiteY27" fmla="*/ 867200 h 4800506"/>
              <a:gd name="connsiteX28" fmla="*/ 3379070 w 3808010"/>
              <a:gd name="connsiteY28" fmla="*/ 1035771 h 4800506"/>
              <a:gd name="connsiteX29" fmla="*/ 3570126 w 3808010"/>
              <a:gd name="connsiteY29" fmla="*/ 1249293 h 4800506"/>
              <a:gd name="connsiteX30" fmla="*/ 3547649 w 3808010"/>
              <a:gd name="connsiteY30" fmla="*/ 1361673 h 4800506"/>
              <a:gd name="connsiteX31" fmla="*/ 3412786 w 3808010"/>
              <a:gd name="connsiteY31" fmla="*/ 1462815 h 4800506"/>
              <a:gd name="connsiteX32" fmla="*/ 3176775 w 3808010"/>
              <a:gd name="connsiteY32" fmla="*/ 1541481 h 4800506"/>
              <a:gd name="connsiteX33" fmla="*/ 2929526 w 3808010"/>
              <a:gd name="connsiteY33" fmla="*/ 1597671 h 4800506"/>
              <a:gd name="connsiteX34" fmla="*/ 2671039 w 3808010"/>
              <a:gd name="connsiteY34" fmla="*/ 1642623 h 4800506"/>
              <a:gd name="connsiteX35" fmla="*/ 2210256 w 3808010"/>
              <a:gd name="connsiteY35" fmla="*/ 1710052 h 4800506"/>
              <a:gd name="connsiteX36" fmla="*/ 1693281 w 3808010"/>
              <a:gd name="connsiteY36" fmla="*/ 1788718 h 4800506"/>
              <a:gd name="connsiteX37" fmla="*/ 1299930 w 3808010"/>
              <a:gd name="connsiteY37" fmla="*/ 1777480 h 4800506"/>
              <a:gd name="connsiteX38" fmla="*/ 917818 w 3808010"/>
              <a:gd name="connsiteY38" fmla="*/ 1777480 h 4800506"/>
              <a:gd name="connsiteX39" fmla="*/ 524467 w 3808010"/>
              <a:gd name="connsiteY39" fmla="*/ 1732528 h 4800506"/>
              <a:gd name="connsiteX40" fmla="*/ 243503 w 3808010"/>
              <a:gd name="connsiteY40" fmla="*/ 1620147 h 4800506"/>
              <a:gd name="connsiteX41" fmla="*/ 209787 w 3808010"/>
              <a:gd name="connsiteY41" fmla="*/ 1462815 h 4800506"/>
              <a:gd name="connsiteX42" fmla="*/ 277218 w 3808010"/>
              <a:gd name="connsiteY42" fmla="*/ 1350435 h 4800506"/>
              <a:gd name="connsiteX43" fmla="*/ 423320 w 3808010"/>
              <a:gd name="connsiteY43" fmla="*/ 1305483 h 4800506"/>
              <a:gd name="connsiteX44" fmla="*/ 670569 w 3808010"/>
              <a:gd name="connsiteY44" fmla="*/ 1283007 h 4800506"/>
              <a:gd name="connsiteX45" fmla="*/ 962773 w 3808010"/>
              <a:gd name="connsiteY45" fmla="*/ 1271769 h 4800506"/>
              <a:gd name="connsiteX46" fmla="*/ 1333646 w 3808010"/>
              <a:gd name="connsiteY46" fmla="*/ 1305483 h 4800506"/>
              <a:gd name="connsiteX47" fmla="*/ 1715758 w 3808010"/>
              <a:gd name="connsiteY47" fmla="*/ 1339197 h 4800506"/>
              <a:gd name="connsiteX48" fmla="*/ 2131586 w 3808010"/>
              <a:gd name="connsiteY48" fmla="*/ 1372911 h 4800506"/>
              <a:gd name="connsiteX49" fmla="*/ 2524937 w 3808010"/>
              <a:gd name="connsiteY49" fmla="*/ 1474053 h 4800506"/>
              <a:gd name="connsiteX50" fmla="*/ 2839618 w 3808010"/>
              <a:gd name="connsiteY50" fmla="*/ 1563957 h 4800506"/>
              <a:gd name="connsiteX51" fmla="*/ 3109344 w 3808010"/>
              <a:gd name="connsiteY51" fmla="*/ 1687576 h 4800506"/>
              <a:gd name="connsiteX52" fmla="*/ 3311638 w 3808010"/>
              <a:gd name="connsiteY52" fmla="*/ 1878622 h 4800506"/>
              <a:gd name="connsiteX53" fmla="*/ 3345354 w 3808010"/>
              <a:gd name="connsiteY53" fmla="*/ 2024716 h 4800506"/>
              <a:gd name="connsiteX54" fmla="*/ 3232968 w 3808010"/>
              <a:gd name="connsiteY54" fmla="*/ 2170810 h 4800506"/>
              <a:gd name="connsiteX55" fmla="*/ 3030674 w 3808010"/>
              <a:gd name="connsiteY55" fmla="*/ 2260714 h 4800506"/>
              <a:gd name="connsiteX56" fmla="*/ 2772186 w 3808010"/>
              <a:gd name="connsiteY56" fmla="*/ 2339381 h 4800506"/>
              <a:gd name="connsiteX57" fmla="*/ 2255211 w 3808010"/>
              <a:gd name="connsiteY57" fmla="*/ 2451761 h 4800506"/>
              <a:gd name="connsiteX58" fmla="*/ 1783190 w 3808010"/>
              <a:gd name="connsiteY58" fmla="*/ 2507951 h 4800506"/>
              <a:gd name="connsiteX59" fmla="*/ 1165067 w 3808010"/>
              <a:gd name="connsiteY59" fmla="*/ 2519189 h 4800506"/>
              <a:gd name="connsiteX60" fmla="*/ 794194 w 3808010"/>
              <a:gd name="connsiteY60" fmla="*/ 2485475 h 4800506"/>
              <a:gd name="connsiteX61" fmla="*/ 490752 w 3808010"/>
              <a:gd name="connsiteY61" fmla="*/ 2406809 h 4800506"/>
              <a:gd name="connsiteX62" fmla="*/ 412082 w 3808010"/>
              <a:gd name="connsiteY62" fmla="*/ 2283190 h 4800506"/>
              <a:gd name="connsiteX63" fmla="*/ 445797 w 3808010"/>
              <a:gd name="connsiteY63" fmla="*/ 2148334 h 4800506"/>
              <a:gd name="connsiteX64" fmla="*/ 580660 w 3808010"/>
              <a:gd name="connsiteY64" fmla="*/ 2035954 h 4800506"/>
              <a:gd name="connsiteX65" fmla="*/ 895341 w 3808010"/>
              <a:gd name="connsiteY65" fmla="*/ 2024716 h 4800506"/>
              <a:gd name="connsiteX66" fmla="*/ 1389839 w 3808010"/>
              <a:gd name="connsiteY66" fmla="*/ 2047192 h 4800506"/>
              <a:gd name="connsiteX67" fmla="*/ 1828144 w 3808010"/>
              <a:gd name="connsiteY67" fmla="*/ 2080906 h 4800506"/>
              <a:gd name="connsiteX68" fmla="*/ 2232734 w 3808010"/>
              <a:gd name="connsiteY68" fmla="*/ 2148334 h 4800506"/>
              <a:gd name="connsiteX69" fmla="*/ 2603607 w 3808010"/>
              <a:gd name="connsiteY69" fmla="*/ 2271952 h 4800506"/>
              <a:gd name="connsiteX70" fmla="*/ 2929526 w 3808010"/>
              <a:gd name="connsiteY70" fmla="*/ 2451761 h 4800506"/>
              <a:gd name="connsiteX71" fmla="*/ 3109344 w 3808010"/>
              <a:gd name="connsiteY71" fmla="*/ 2631569 h 4800506"/>
              <a:gd name="connsiteX72" fmla="*/ 3131821 w 3808010"/>
              <a:gd name="connsiteY72" fmla="*/ 2777663 h 4800506"/>
              <a:gd name="connsiteX73" fmla="*/ 3075628 w 3808010"/>
              <a:gd name="connsiteY73" fmla="*/ 2890043 h 4800506"/>
              <a:gd name="connsiteX74" fmla="*/ 2749709 w 3808010"/>
              <a:gd name="connsiteY74" fmla="*/ 3024900 h 4800506"/>
              <a:gd name="connsiteX75" fmla="*/ 2311404 w 3808010"/>
              <a:gd name="connsiteY75" fmla="*/ 3159756 h 4800506"/>
              <a:gd name="connsiteX76" fmla="*/ 1985485 w 3808010"/>
              <a:gd name="connsiteY76" fmla="*/ 3204708 h 4800506"/>
              <a:gd name="connsiteX77" fmla="*/ 1558418 w 3808010"/>
              <a:gd name="connsiteY77" fmla="*/ 3238422 h 4800506"/>
              <a:gd name="connsiteX78" fmla="*/ 1243737 w 3808010"/>
              <a:gd name="connsiteY78" fmla="*/ 3249660 h 4800506"/>
              <a:gd name="connsiteX79" fmla="*/ 974011 w 3808010"/>
              <a:gd name="connsiteY79" fmla="*/ 3204708 h 4800506"/>
              <a:gd name="connsiteX80" fmla="*/ 771717 w 3808010"/>
              <a:gd name="connsiteY80" fmla="*/ 3092328 h 4800506"/>
              <a:gd name="connsiteX81" fmla="*/ 715524 w 3808010"/>
              <a:gd name="connsiteY81" fmla="*/ 2946233 h 4800506"/>
              <a:gd name="connsiteX82" fmla="*/ 771717 w 3808010"/>
              <a:gd name="connsiteY82" fmla="*/ 2788901 h 4800506"/>
              <a:gd name="connsiteX83" fmla="*/ 951534 w 3808010"/>
              <a:gd name="connsiteY83" fmla="*/ 2721473 h 4800506"/>
              <a:gd name="connsiteX84" fmla="*/ 1288692 w 3808010"/>
              <a:gd name="connsiteY84" fmla="*/ 2710235 h 4800506"/>
              <a:gd name="connsiteX85" fmla="*/ 1637088 w 3808010"/>
              <a:gd name="connsiteY85" fmla="*/ 2755187 h 4800506"/>
              <a:gd name="connsiteX86" fmla="*/ 1940530 w 3808010"/>
              <a:gd name="connsiteY86" fmla="*/ 2811377 h 4800506"/>
              <a:gd name="connsiteX87" fmla="*/ 2255211 w 3808010"/>
              <a:gd name="connsiteY87" fmla="*/ 2890043 h 4800506"/>
              <a:gd name="connsiteX88" fmla="*/ 2592369 w 3808010"/>
              <a:gd name="connsiteY88" fmla="*/ 3058614 h 4800506"/>
              <a:gd name="connsiteX89" fmla="*/ 2873333 w 3808010"/>
              <a:gd name="connsiteY89" fmla="*/ 3227184 h 4800506"/>
              <a:gd name="connsiteX90" fmla="*/ 2996958 w 3808010"/>
              <a:gd name="connsiteY90" fmla="*/ 3406992 h 4800506"/>
              <a:gd name="connsiteX91" fmla="*/ 2952004 w 3808010"/>
              <a:gd name="connsiteY91" fmla="*/ 3541848 h 4800506"/>
              <a:gd name="connsiteX92" fmla="*/ 2828379 w 3808010"/>
              <a:gd name="connsiteY92" fmla="*/ 3620515 h 4800506"/>
              <a:gd name="connsiteX93" fmla="*/ 2536176 w 3808010"/>
              <a:gd name="connsiteY93" fmla="*/ 3732895 h 4800506"/>
              <a:gd name="connsiteX94" fmla="*/ 2243972 w 3808010"/>
              <a:gd name="connsiteY94" fmla="*/ 3834037 h 4800506"/>
              <a:gd name="connsiteX95" fmla="*/ 1704520 w 3808010"/>
              <a:gd name="connsiteY95" fmla="*/ 3912703 h 4800506"/>
              <a:gd name="connsiteX96" fmla="*/ 1299930 w 3808010"/>
              <a:gd name="connsiteY96" fmla="*/ 3912703 h 4800506"/>
              <a:gd name="connsiteX97" fmla="*/ 985250 w 3808010"/>
              <a:gd name="connsiteY97" fmla="*/ 3845275 h 4800506"/>
              <a:gd name="connsiteX98" fmla="*/ 872864 w 3808010"/>
              <a:gd name="connsiteY98" fmla="*/ 3755371 h 4800506"/>
              <a:gd name="connsiteX99" fmla="*/ 861625 w 3808010"/>
              <a:gd name="connsiteY99" fmla="*/ 3598038 h 4800506"/>
              <a:gd name="connsiteX100" fmla="*/ 962773 w 3808010"/>
              <a:gd name="connsiteY100" fmla="*/ 3485658 h 4800506"/>
              <a:gd name="connsiteX101" fmla="*/ 1210022 w 3808010"/>
              <a:gd name="connsiteY101" fmla="*/ 3418230 h 4800506"/>
              <a:gd name="connsiteX102" fmla="*/ 1558418 w 3808010"/>
              <a:gd name="connsiteY102" fmla="*/ 3429468 h 4800506"/>
              <a:gd name="connsiteX103" fmla="*/ 1805667 w 3808010"/>
              <a:gd name="connsiteY103" fmla="*/ 3474420 h 4800506"/>
              <a:gd name="connsiteX104" fmla="*/ 2199018 w 3808010"/>
              <a:gd name="connsiteY104" fmla="*/ 3586800 h 4800506"/>
              <a:gd name="connsiteX105" fmla="*/ 2524937 w 3808010"/>
              <a:gd name="connsiteY105" fmla="*/ 3732895 h 4800506"/>
              <a:gd name="connsiteX106" fmla="*/ 2738470 w 3808010"/>
              <a:gd name="connsiteY106" fmla="*/ 3878989 h 4800506"/>
              <a:gd name="connsiteX107" fmla="*/ 2828379 w 3808010"/>
              <a:gd name="connsiteY107" fmla="*/ 4002607 h 4800506"/>
              <a:gd name="connsiteX108" fmla="*/ 2805902 w 3808010"/>
              <a:gd name="connsiteY108" fmla="*/ 4182415 h 4800506"/>
              <a:gd name="connsiteX109" fmla="*/ 2715993 w 3808010"/>
              <a:gd name="connsiteY109" fmla="*/ 4294796 h 4800506"/>
              <a:gd name="connsiteX110" fmla="*/ 2524937 w 3808010"/>
              <a:gd name="connsiteY110" fmla="*/ 4373462 h 4800506"/>
              <a:gd name="connsiteX111" fmla="*/ 2277688 w 3808010"/>
              <a:gd name="connsiteY111" fmla="*/ 4474604 h 4800506"/>
              <a:gd name="connsiteX112" fmla="*/ 1850621 w 3808010"/>
              <a:gd name="connsiteY112" fmla="*/ 4553270 h 4800506"/>
              <a:gd name="connsiteX113" fmla="*/ 1378601 w 3808010"/>
              <a:gd name="connsiteY113" fmla="*/ 4553270 h 4800506"/>
              <a:gd name="connsiteX114" fmla="*/ 1187544 w 3808010"/>
              <a:gd name="connsiteY114" fmla="*/ 4519556 h 4800506"/>
              <a:gd name="connsiteX115" fmla="*/ 1030204 w 3808010"/>
              <a:gd name="connsiteY115" fmla="*/ 4395938 h 4800506"/>
              <a:gd name="connsiteX116" fmla="*/ 996488 w 3808010"/>
              <a:gd name="connsiteY116" fmla="*/ 4261081 h 4800506"/>
              <a:gd name="connsiteX117" fmla="*/ 1108874 w 3808010"/>
              <a:gd name="connsiteY117" fmla="*/ 4114987 h 4800506"/>
              <a:gd name="connsiteX118" fmla="*/ 1389839 w 3808010"/>
              <a:gd name="connsiteY118" fmla="*/ 4081273 h 4800506"/>
              <a:gd name="connsiteX119" fmla="*/ 1726997 w 3808010"/>
              <a:gd name="connsiteY119" fmla="*/ 4114987 h 4800506"/>
              <a:gd name="connsiteX120" fmla="*/ 2019200 w 3808010"/>
              <a:gd name="connsiteY120" fmla="*/ 4182415 h 4800506"/>
              <a:gd name="connsiteX121" fmla="*/ 2322642 w 3808010"/>
              <a:gd name="connsiteY121" fmla="*/ 4294796 h 4800506"/>
              <a:gd name="connsiteX122" fmla="*/ 2547414 w 3808010"/>
              <a:gd name="connsiteY122" fmla="*/ 4463366 h 4800506"/>
              <a:gd name="connsiteX123" fmla="*/ 2682277 w 3808010"/>
              <a:gd name="connsiteY123" fmla="*/ 4620698 h 4800506"/>
              <a:gd name="connsiteX124" fmla="*/ 2760947 w 3808010"/>
              <a:gd name="connsiteY124" fmla="*/ 4800506 h 4800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3808010" h="4800506">
                <a:moveTo>
                  <a:pt x="412082" y="13111"/>
                </a:moveTo>
                <a:cubicBezTo>
                  <a:pt x="663077" y="6555"/>
                  <a:pt x="914072" y="0"/>
                  <a:pt x="1142590" y="1873"/>
                </a:cubicBezTo>
                <a:cubicBezTo>
                  <a:pt x="1371108" y="3746"/>
                  <a:pt x="1567784" y="11238"/>
                  <a:pt x="1783190" y="24349"/>
                </a:cubicBezTo>
                <a:cubicBezTo>
                  <a:pt x="1998596" y="37460"/>
                  <a:pt x="2225241" y="56190"/>
                  <a:pt x="2435028" y="80539"/>
                </a:cubicBezTo>
                <a:cubicBezTo>
                  <a:pt x="2644815" y="104888"/>
                  <a:pt x="2871460" y="136729"/>
                  <a:pt x="3041912" y="170443"/>
                </a:cubicBezTo>
                <a:cubicBezTo>
                  <a:pt x="3212364" y="204157"/>
                  <a:pt x="3350973" y="243490"/>
                  <a:pt x="3457740" y="282823"/>
                </a:cubicBezTo>
                <a:cubicBezTo>
                  <a:pt x="3564507" y="322156"/>
                  <a:pt x="3626319" y="361490"/>
                  <a:pt x="3682512" y="406442"/>
                </a:cubicBezTo>
                <a:cubicBezTo>
                  <a:pt x="3738705" y="451394"/>
                  <a:pt x="3781786" y="511330"/>
                  <a:pt x="3794898" y="552536"/>
                </a:cubicBezTo>
                <a:cubicBezTo>
                  <a:pt x="3808010" y="593742"/>
                  <a:pt x="3787405" y="623710"/>
                  <a:pt x="3761182" y="653678"/>
                </a:cubicBezTo>
                <a:cubicBezTo>
                  <a:pt x="3734959" y="683646"/>
                  <a:pt x="3704989" y="706122"/>
                  <a:pt x="3637558" y="732344"/>
                </a:cubicBezTo>
                <a:cubicBezTo>
                  <a:pt x="3570127" y="758566"/>
                  <a:pt x="3452121" y="786661"/>
                  <a:pt x="3356593" y="811010"/>
                </a:cubicBezTo>
                <a:cubicBezTo>
                  <a:pt x="3261065" y="835359"/>
                  <a:pt x="3199252" y="850343"/>
                  <a:pt x="3064389" y="878438"/>
                </a:cubicBezTo>
                <a:cubicBezTo>
                  <a:pt x="2929526" y="906533"/>
                  <a:pt x="2712247" y="955231"/>
                  <a:pt x="2547414" y="979580"/>
                </a:cubicBezTo>
                <a:cubicBezTo>
                  <a:pt x="2382581" y="1003929"/>
                  <a:pt x="2075393" y="1024533"/>
                  <a:pt x="2075393" y="1024533"/>
                </a:cubicBezTo>
                <a:cubicBezTo>
                  <a:pt x="1912434" y="1039517"/>
                  <a:pt x="1725124" y="1061993"/>
                  <a:pt x="1569657" y="1069485"/>
                </a:cubicBezTo>
                <a:cubicBezTo>
                  <a:pt x="1414190" y="1076977"/>
                  <a:pt x="1288692" y="1073231"/>
                  <a:pt x="1142590" y="1069485"/>
                </a:cubicBezTo>
                <a:cubicBezTo>
                  <a:pt x="996488" y="1065739"/>
                  <a:pt x="827909" y="1056374"/>
                  <a:pt x="693046" y="1047009"/>
                </a:cubicBezTo>
                <a:cubicBezTo>
                  <a:pt x="558183" y="1037644"/>
                  <a:pt x="434558" y="1033898"/>
                  <a:pt x="333411" y="1013295"/>
                </a:cubicBezTo>
                <a:cubicBezTo>
                  <a:pt x="232264" y="992692"/>
                  <a:pt x="140482" y="951485"/>
                  <a:pt x="86162" y="923390"/>
                </a:cubicBezTo>
                <a:cubicBezTo>
                  <a:pt x="31842" y="895295"/>
                  <a:pt x="14984" y="887803"/>
                  <a:pt x="7492" y="844724"/>
                </a:cubicBezTo>
                <a:cubicBezTo>
                  <a:pt x="0" y="801645"/>
                  <a:pt x="3746" y="711741"/>
                  <a:pt x="41208" y="664916"/>
                </a:cubicBezTo>
                <a:cubicBezTo>
                  <a:pt x="78670" y="618091"/>
                  <a:pt x="121751" y="586250"/>
                  <a:pt x="232264" y="563774"/>
                </a:cubicBezTo>
                <a:cubicBezTo>
                  <a:pt x="342777" y="541298"/>
                  <a:pt x="550691" y="533806"/>
                  <a:pt x="704285" y="530060"/>
                </a:cubicBezTo>
                <a:lnTo>
                  <a:pt x="1153829" y="541298"/>
                </a:lnTo>
                <a:cubicBezTo>
                  <a:pt x="1316789" y="546917"/>
                  <a:pt x="1507845" y="548790"/>
                  <a:pt x="1682043" y="563774"/>
                </a:cubicBezTo>
                <a:cubicBezTo>
                  <a:pt x="1856241" y="578758"/>
                  <a:pt x="2039805" y="603107"/>
                  <a:pt x="2199018" y="631202"/>
                </a:cubicBezTo>
                <a:cubicBezTo>
                  <a:pt x="2358231" y="659297"/>
                  <a:pt x="2498714" y="693011"/>
                  <a:pt x="2637323" y="732344"/>
                </a:cubicBezTo>
                <a:cubicBezTo>
                  <a:pt x="2775932" y="771677"/>
                  <a:pt x="2907050" y="816629"/>
                  <a:pt x="3030674" y="867200"/>
                </a:cubicBezTo>
                <a:cubicBezTo>
                  <a:pt x="3154299" y="917771"/>
                  <a:pt x="3289161" y="972089"/>
                  <a:pt x="3379070" y="1035771"/>
                </a:cubicBezTo>
                <a:cubicBezTo>
                  <a:pt x="3468979" y="1099453"/>
                  <a:pt x="3542030" y="1194976"/>
                  <a:pt x="3570126" y="1249293"/>
                </a:cubicBezTo>
                <a:cubicBezTo>
                  <a:pt x="3598222" y="1303610"/>
                  <a:pt x="3573872" y="1326086"/>
                  <a:pt x="3547649" y="1361673"/>
                </a:cubicBezTo>
                <a:cubicBezTo>
                  <a:pt x="3521426" y="1397260"/>
                  <a:pt x="3474598" y="1432847"/>
                  <a:pt x="3412786" y="1462815"/>
                </a:cubicBezTo>
                <a:cubicBezTo>
                  <a:pt x="3350974" y="1492783"/>
                  <a:pt x="3257318" y="1519005"/>
                  <a:pt x="3176775" y="1541481"/>
                </a:cubicBezTo>
                <a:cubicBezTo>
                  <a:pt x="3096232" y="1563957"/>
                  <a:pt x="3013815" y="1580814"/>
                  <a:pt x="2929526" y="1597671"/>
                </a:cubicBezTo>
                <a:cubicBezTo>
                  <a:pt x="2845237" y="1614528"/>
                  <a:pt x="2671039" y="1642623"/>
                  <a:pt x="2671039" y="1642623"/>
                </a:cubicBezTo>
                <a:lnTo>
                  <a:pt x="2210256" y="1710052"/>
                </a:lnTo>
                <a:cubicBezTo>
                  <a:pt x="2047296" y="1734401"/>
                  <a:pt x="1845002" y="1777480"/>
                  <a:pt x="1693281" y="1788718"/>
                </a:cubicBezTo>
                <a:cubicBezTo>
                  <a:pt x="1541560" y="1799956"/>
                  <a:pt x="1429174" y="1779353"/>
                  <a:pt x="1299930" y="1777480"/>
                </a:cubicBezTo>
                <a:cubicBezTo>
                  <a:pt x="1170686" y="1775607"/>
                  <a:pt x="1047062" y="1784972"/>
                  <a:pt x="917818" y="1777480"/>
                </a:cubicBezTo>
                <a:cubicBezTo>
                  <a:pt x="788574" y="1769988"/>
                  <a:pt x="636853" y="1758750"/>
                  <a:pt x="524467" y="1732528"/>
                </a:cubicBezTo>
                <a:cubicBezTo>
                  <a:pt x="412081" y="1706306"/>
                  <a:pt x="295950" y="1665099"/>
                  <a:pt x="243503" y="1620147"/>
                </a:cubicBezTo>
                <a:cubicBezTo>
                  <a:pt x="191056" y="1575195"/>
                  <a:pt x="204168" y="1507767"/>
                  <a:pt x="209787" y="1462815"/>
                </a:cubicBezTo>
                <a:cubicBezTo>
                  <a:pt x="215406" y="1417863"/>
                  <a:pt x="241629" y="1376657"/>
                  <a:pt x="277218" y="1350435"/>
                </a:cubicBezTo>
                <a:cubicBezTo>
                  <a:pt x="312807" y="1324213"/>
                  <a:pt x="357762" y="1316721"/>
                  <a:pt x="423320" y="1305483"/>
                </a:cubicBezTo>
                <a:cubicBezTo>
                  <a:pt x="488878" y="1294245"/>
                  <a:pt x="580660" y="1288626"/>
                  <a:pt x="670569" y="1283007"/>
                </a:cubicBezTo>
                <a:cubicBezTo>
                  <a:pt x="760478" y="1277388"/>
                  <a:pt x="852260" y="1268023"/>
                  <a:pt x="962773" y="1271769"/>
                </a:cubicBezTo>
                <a:cubicBezTo>
                  <a:pt x="1073286" y="1275515"/>
                  <a:pt x="1333646" y="1305483"/>
                  <a:pt x="1333646" y="1305483"/>
                </a:cubicBezTo>
                <a:lnTo>
                  <a:pt x="1715758" y="1339197"/>
                </a:lnTo>
                <a:cubicBezTo>
                  <a:pt x="1848748" y="1350435"/>
                  <a:pt x="1996723" y="1350435"/>
                  <a:pt x="2131586" y="1372911"/>
                </a:cubicBezTo>
                <a:cubicBezTo>
                  <a:pt x="2266449" y="1395387"/>
                  <a:pt x="2406932" y="1442212"/>
                  <a:pt x="2524937" y="1474053"/>
                </a:cubicBezTo>
                <a:cubicBezTo>
                  <a:pt x="2642942" y="1505894"/>
                  <a:pt x="2742217" y="1528370"/>
                  <a:pt x="2839618" y="1563957"/>
                </a:cubicBezTo>
                <a:cubicBezTo>
                  <a:pt x="2937019" y="1599544"/>
                  <a:pt x="3030674" y="1635132"/>
                  <a:pt x="3109344" y="1687576"/>
                </a:cubicBezTo>
                <a:cubicBezTo>
                  <a:pt x="3188014" y="1740020"/>
                  <a:pt x="3272303" y="1822432"/>
                  <a:pt x="3311638" y="1878622"/>
                </a:cubicBezTo>
                <a:cubicBezTo>
                  <a:pt x="3350973" y="1934812"/>
                  <a:pt x="3358466" y="1976018"/>
                  <a:pt x="3345354" y="2024716"/>
                </a:cubicBezTo>
                <a:cubicBezTo>
                  <a:pt x="3332242" y="2073414"/>
                  <a:pt x="3285415" y="2131477"/>
                  <a:pt x="3232968" y="2170810"/>
                </a:cubicBezTo>
                <a:cubicBezTo>
                  <a:pt x="3180521" y="2210143"/>
                  <a:pt x="3107471" y="2232619"/>
                  <a:pt x="3030674" y="2260714"/>
                </a:cubicBezTo>
                <a:cubicBezTo>
                  <a:pt x="2953877" y="2288809"/>
                  <a:pt x="2901430" y="2307540"/>
                  <a:pt x="2772186" y="2339381"/>
                </a:cubicBezTo>
                <a:cubicBezTo>
                  <a:pt x="2642942" y="2371222"/>
                  <a:pt x="2420044" y="2423666"/>
                  <a:pt x="2255211" y="2451761"/>
                </a:cubicBezTo>
                <a:cubicBezTo>
                  <a:pt x="2090378" y="2479856"/>
                  <a:pt x="1964881" y="2496713"/>
                  <a:pt x="1783190" y="2507951"/>
                </a:cubicBezTo>
                <a:cubicBezTo>
                  <a:pt x="1601499" y="2519189"/>
                  <a:pt x="1329900" y="2522935"/>
                  <a:pt x="1165067" y="2519189"/>
                </a:cubicBezTo>
                <a:cubicBezTo>
                  <a:pt x="1000234" y="2515443"/>
                  <a:pt x="906580" y="2504205"/>
                  <a:pt x="794194" y="2485475"/>
                </a:cubicBezTo>
                <a:cubicBezTo>
                  <a:pt x="681808" y="2466745"/>
                  <a:pt x="554437" y="2440523"/>
                  <a:pt x="490752" y="2406809"/>
                </a:cubicBezTo>
                <a:cubicBezTo>
                  <a:pt x="427067" y="2373095"/>
                  <a:pt x="419574" y="2326269"/>
                  <a:pt x="412082" y="2283190"/>
                </a:cubicBezTo>
                <a:cubicBezTo>
                  <a:pt x="404590" y="2240111"/>
                  <a:pt x="417701" y="2189540"/>
                  <a:pt x="445797" y="2148334"/>
                </a:cubicBezTo>
                <a:cubicBezTo>
                  <a:pt x="473893" y="2107128"/>
                  <a:pt x="505736" y="2056557"/>
                  <a:pt x="580660" y="2035954"/>
                </a:cubicBezTo>
                <a:cubicBezTo>
                  <a:pt x="655584" y="2015351"/>
                  <a:pt x="760478" y="2022843"/>
                  <a:pt x="895341" y="2024716"/>
                </a:cubicBezTo>
                <a:cubicBezTo>
                  <a:pt x="1030204" y="2026589"/>
                  <a:pt x="1234372" y="2037827"/>
                  <a:pt x="1389839" y="2047192"/>
                </a:cubicBezTo>
                <a:cubicBezTo>
                  <a:pt x="1545306" y="2056557"/>
                  <a:pt x="1687662" y="2064049"/>
                  <a:pt x="1828144" y="2080906"/>
                </a:cubicBezTo>
                <a:cubicBezTo>
                  <a:pt x="1968627" y="2097763"/>
                  <a:pt x="2103490" y="2116493"/>
                  <a:pt x="2232734" y="2148334"/>
                </a:cubicBezTo>
                <a:cubicBezTo>
                  <a:pt x="2361978" y="2180175"/>
                  <a:pt x="2487475" y="2221381"/>
                  <a:pt x="2603607" y="2271952"/>
                </a:cubicBezTo>
                <a:cubicBezTo>
                  <a:pt x="2719739" y="2322523"/>
                  <a:pt x="2845237" y="2391825"/>
                  <a:pt x="2929526" y="2451761"/>
                </a:cubicBezTo>
                <a:cubicBezTo>
                  <a:pt x="3013815" y="2511697"/>
                  <a:pt x="3075628" y="2577252"/>
                  <a:pt x="3109344" y="2631569"/>
                </a:cubicBezTo>
                <a:cubicBezTo>
                  <a:pt x="3143060" y="2685886"/>
                  <a:pt x="3137440" y="2734584"/>
                  <a:pt x="3131821" y="2777663"/>
                </a:cubicBezTo>
                <a:cubicBezTo>
                  <a:pt x="3126202" y="2820742"/>
                  <a:pt x="3139313" y="2848837"/>
                  <a:pt x="3075628" y="2890043"/>
                </a:cubicBezTo>
                <a:cubicBezTo>
                  <a:pt x="3011943" y="2931249"/>
                  <a:pt x="2877080" y="2979948"/>
                  <a:pt x="2749709" y="3024900"/>
                </a:cubicBezTo>
                <a:cubicBezTo>
                  <a:pt x="2622338" y="3069852"/>
                  <a:pt x="2438775" y="3129788"/>
                  <a:pt x="2311404" y="3159756"/>
                </a:cubicBezTo>
                <a:cubicBezTo>
                  <a:pt x="2184033" y="3189724"/>
                  <a:pt x="2110983" y="3191597"/>
                  <a:pt x="1985485" y="3204708"/>
                </a:cubicBezTo>
                <a:cubicBezTo>
                  <a:pt x="1859987" y="3217819"/>
                  <a:pt x="1682043" y="3230930"/>
                  <a:pt x="1558418" y="3238422"/>
                </a:cubicBezTo>
                <a:cubicBezTo>
                  <a:pt x="1434793" y="3245914"/>
                  <a:pt x="1341138" y="3255279"/>
                  <a:pt x="1243737" y="3249660"/>
                </a:cubicBezTo>
                <a:cubicBezTo>
                  <a:pt x="1146336" y="3244041"/>
                  <a:pt x="1052681" y="3230930"/>
                  <a:pt x="974011" y="3204708"/>
                </a:cubicBezTo>
                <a:cubicBezTo>
                  <a:pt x="895341" y="3178486"/>
                  <a:pt x="814798" y="3135407"/>
                  <a:pt x="771717" y="3092328"/>
                </a:cubicBezTo>
                <a:cubicBezTo>
                  <a:pt x="728636" y="3049249"/>
                  <a:pt x="715524" y="2996804"/>
                  <a:pt x="715524" y="2946233"/>
                </a:cubicBezTo>
                <a:cubicBezTo>
                  <a:pt x="715524" y="2895662"/>
                  <a:pt x="732382" y="2826361"/>
                  <a:pt x="771717" y="2788901"/>
                </a:cubicBezTo>
                <a:cubicBezTo>
                  <a:pt x="811052" y="2751441"/>
                  <a:pt x="865372" y="2734584"/>
                  <a:pt x="951534" y="2721473"/>
                </a:cubicBezTo>
                <a:cubicBezTo>
                  <a:pt x="1037696" y="2708362"/>
                  <a:pt x="1174433" y="2704616"/>
                  <a:pt x="1288692" y="2710235"/>
                </a:cubicBezTo>
                <a:cubicBezTo>
                  <a:pt x="1402951" y="2715854"/>
                  <a:pt x="1528448" y="2738330"/>
                  <a:pt x="1637088" y="2755187"/>
                </a:cubicBezTo>
                <a:cubicBezTo>
                  <a:pt x="1745728" y="2772044"/>
                  <a:pt x="1837510" y="2788901"/>
                  <a:pt x="1940530" y="2811377"/>
                </a:cubicBezTo>
                <a:cubicBezTo>
                  <a:pt x="2043551" y="2833853"/>
                  <a:pt x="2146571" y="2848837"/>
                  <a:pt x="2255211" y="2890043"/>
                </a:cubicBezTo>
                <a:cubicBezTo>
                  <a:pt x="2363851" y="2931249"/>
                  <a:pt x="2489349" y="3002424"/>
                  <a:pt x="2592369" y="3058614"/>
                </a:cubicBezTo>
                <a:cubicBezTo>
                  <a:pt x="2695389" y="3114804"/>
                  <a:pt x="2805902" y="3169121"/>
                  <a:pt x="2873333" y="3227184"/>
                </a:cubicBezTo>
                <a:cubicBezTo>
                  <a:pt x="2940764" y="3285247"/>
                  <a:pt x="2983846" y="3354548"/>
                  <a:pt x="2996958" y="3406992"/>
                </a:cubicBezTo>
                <a:cubicBezTo>
                  <a:pt x="3010070" y="3459436"/>
                  <a:pt x="2980100" y="3506261"/>
                  <a:pt x="2952004" y="3541848"/>
                </a:cubicBezTo>
                <a:cubicBezTo>
                  <a:pt x="2923908" y="3577435"/>
                  <a:pt x="2897684" y="3588674"/>
                  <a:pt x="2828379" y="3620515"/>
                </a:cubicBezTo>
                <a:cubicBezTo>
                  <a:pt x="2759074" y="3652356"/>
                  <a:pt x="2633577" y="3697308"/>
                  <a:pt x="2536176" y="3732895"/>
                </a:cubicBezTo>
                <a:cubicBezTo>
                  <a:pt x="2438775" y="3768482"/>
                  <a:pt x="2382581" y="3804069"/>
                  <a:pt x="2243972" y="3834037"/>
                </a:cubicBezTo>
                <a:cubicBezTo>
                  <a:pt x="2105363" y="3864005"/>
                  <a:pt x="1861860" y="3899592"/>
                  <a:pt x="1704520" y="3912703"/>
                </a:cubicBezTo>
                <a:cubicBezTo>
                  <a:pt x="1547180" y="3925814"/>
                  <a:pt x="1419808" y="3923941"/>
                  <a:pt x="1299930" y="3912703"/>
                </a:cubicBezTo>
                <a:cubicBezTo>
                  <a:pt x="1180052" y="3901465"/>
                  <a:pt x="1056428" y="3871497"/>
                  <a:pt x="985250" y="3845275"/>
                </a:cubicBezTo>
                <a:cubicBezTo>
                  <a:pt x="914072" y="3819053"/>
                  <a:pt x="893468" y="3796577"/>
                  <a:pt x="872864" y="3755371"/>
                </a:cubicBezTo>
                <a:cubicBezTo>
                  <a:pt x="852260" y="3714165"/>
                  <a:pt x="846640" y="3642990"/>
                  <a:pt x="861625" y="3598038"/>
                </a:cubicBezTo>
                <a:cubicBezTo>
                  <a:pt x="876610" y="3553086"/>
                  <a:pt x="904707" y="3515626"/>
                  <a:pt x="962773" y="3485658"/>
                </a:cubicBezTo>
                <a:cubicBezTo>
                  <a:pt x="1020839" y="3455690"/>
                  <a:pt x="1110748" y="3427595"/>
                  <a:pt x="1210022" y="3418230"/>
                </a:cubicBezTo>
                <a:cubicBezTo>
                  <a:pt x="1309296" y="3408865"/>
                  <a:pt x="1459144" y="3420103"/>
                  <a:pt x="1558418" y="3429468"/>
                </a:cubicBezTo>
                <a:cubicBezTo>
                  <a:pt x="1657692" y="3438833"/>
                  <a:pt x="1698900" y="3448198"/>
                  <a:pt x="1805667" y="3474420"/>
                </a:cubicBezTo>
                <a:cubicBezTo>
                  <a:pt x="1912434" y="3500642"/>
                  <a:pt x="2079140" y="3543721"/>
                  <a:pt x="2199018" y="3586800"/>
                </a:cubicBezTo>
                <a:cubicBezTo>
                  <a:pt x="2318896" y="3629879"/>
                  <a:pt x="2435028" y="3684197"/>
                  <a:pt x="2524937" y="3732895"/>
                </a:cubicBezTo>
                <a:cubicBezTo>
                  <a:pt x="2614846" y="3781593"/>
                  <a:pt x="2687896" y="3834037"/>
                  <a:pt x="2738470" y="3878989"/>
                </a:cubicBezTo>
                <a:cubicBezTo>
                  <a:pt x="2789044" y="3923941"/>
                  <a:pt x="2817140" y="3952036"/>
                  <a:pt x="2828379" y="4002607"/>
                </a:cubicBezTo>
                <a:cubicBezTo>
                  <a:pt x="2839618" y="4053178"/>
                  <a:pt x="2824633" y="4133717"/>
                  <a:pt x="2805902" y="4182415"/>
                </a:cubicBezTo>
                <a:cubicBezTo>
                  <a:pt x="2787171" y="4231113"/>
                  <a:pt x="2762821" y="4262955"/>
                  <a:pt x="2715993" y="4294796"/>
                </a:cubicBezTo>
                <a:cubicBezTo>
                  <a:pt x="2669166" y="4326637"/>
                  <a:pt x="2524937" y="4373462"/>
                  <a:pt x="2524937" y="4373462"/>
                </a:cubicBezTo>
                <a:cubicBezTo>
                  <a:pt x="2451886" y="4403430"/>
                  <a:pt x="2390074" y="4444636"/>
                  <a:pt x="2277688" y="4474604"/>
                </a:cubicBezTo>
                <a:cubicBezTo>
                  <a:pt x="2165302" y="4504572"/>
                  <a:pt x="2000469" y="4540159"/>
                  <a:pt x="1850621" y="4553270"/>
                </a:cubicBezTo>
                <a:cubicBezTo>
                  <a:pt x="1700773" y="4566381"/>
                  <a:pt x="1489114" y="4558889"/>
                  <a:pt x="1378601" y="4553270"/>
                </a:cubicBezTo>
                <a:cubicBezTo>
                  <a:pt x="1268088" y="4547651"/>
                  <a:pt x="1245610" y="4545778"/>
                  <a:pt x="1187544" y="4519556"/>
                </a:cubicBezTo>
                <a:cubicBezTo>
                  <a:pt x="1129478" y="4493334"/>
                  <a:pt x="1062047" y="4439017"/>
                  <a:pt x="1030204" y="4395938"/>
                </a:cubicBezTo>
                <a:cubicBezTo>
                  <a:pt x="998361" y="4352859"/>
                  <a:pt x="983376" y="4307906"/>
                  <a:pt x="996488" y="4261081"/>
                </a:cubicBezTo>
                <a:cubicBezTo>
                  <a:pt x="1009600" y="4214256"/>
                  <a:pt x="1043316" y="4144955"/>
                  <a:pt x="1108874" y="4114987"/>
                </a:cubicBezTo>
                <a:cubicBezTo>
                  <a:pt x="1174432" y="4085019"/>
                  <a:pt x="1286819" y="4081273"/>
                  <a:pt x="1389839" y="4081273"/>
                </a:cubicBezTo>
                <a:cubicBezTo>
                  <a:pt x="1492859" y="4081273"/>
                  <a:pt x="1622104" y="4098130"/>
                  <a:pt x="1726997" y="4114987"/>
                </a:cubicBezTo>
                <a:cubicBezTo>
                  <a:pt x="1831890" y="4131844"/>
                  <a:pt x="1919926" y="4152447"/>
                  <a:pt x="2019200" y="4182415"/>
                </a:cubicBezTo>
                <a:cubicBezTo>
                  <a:pt x="2118474" y="4212383"/>
                  <a:pt x="2234606" y="4247971"/>
                  <a:pt x="2322642" y="4294796"/>
                </a:cubicBezTo>
                <a:cubicBezTo>
                  <a:pt x="2410678" y="4341621"/>
                  <a:pt x="2487475" y="4409049"/>
                  <a:pt x="2547414" y="4463366"/>
                </a:cubicBezTo>
                <a:cubicBezTo>
                  <a:pt x="2607353" y="4517683"/>
                  <a:pt x="2646688" y="4564508"/>
                  <a:pt x="2682277" y="4620698"/>
                </a:cubicBezTo>
                <a:cubicBezTo>
                  <a:pt x="2717866" y="4676888"/>
                  <a:pt x="2760947" y="4800506"/>
                  <a:pt x="2760947" y="4800506"/>
                </a:cubicBezTo>
              </a:path>
            </a:pathLst>
          </a:custGeom>
          <a:effectLst>
            <a:outerShdw blurRad="50800" dist="38100" dir="2700000">
              <a:srgbClr val="000000">
                <a:alpha val="43000"/>
              </a:srgbClr>
            </a:outerShdw>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88068" name="TextBox 19"/>
          <p:cNvSpPr txBox="1">
            <a:spLocks noChangeArrowheads="1"/>
          </p:cNvSpPr>
          <p:nvPr/>
        </p:nvSpPr>
        <p:spPr bwMode="auto">
          <a:xfrm>
            <a:off x="2652713" y="1281113"/>
            <a:ext cx="3178175" cy="522287"/>
          </a:xfrm>
          <a:prstGeom prst="rect">
            <a:avLst/>
          </a:prstGeom>
          <a:noFill/>
          <a:ln w="9525">
            <a:noFill/>
            <a:miter lim="800000"/>
            <a:headEnd/>
            <a:tailEnd/>
          </a:ln>
        </p:spPr>
        <p:txBody>
          <a:bodyPr/>
          <a:lstStyle/>
          <a:p>
            <a:pPr algn="ctr"/>
            <a:r>
              <a:rPr lang="en-US" sz="1400" b="1" i="1"/>
              <a:t>Events, behaviors, </a:t>
            </a:r>
            <a:br>
              <a:rPr lang="en-US" sz="1400" b="1" i="1"/>
            </a:br>
            <a:r>
              <a:rPr lang="en-US" sz="1400" b="1" i="1"/>
              <a:t>results (visible)</a:t>
            </a:r>
          </a:p>
        </p:txBody>
      </p:sp>
      <p:sp>
        <p:nvSpPr>
          <p:cNvPr id="88069" name="TextBox 21"/>
          <p:cNvSpPr txBox="1">
            <a:spLocks noChangeArrowheads="1"/>
          </p:cNvSpPr>
          <p:nvPr/>
        </p:nvSpPr>
        <p:spPr bwMode="auto">
          <a:xfrm>
            <a:off x="2871788" y="2747963"/>
            <a:ext cx="2268537" cy="276225"/>
          </a:xfrm>
          <a:prstGeom prst="rect">
            <a:avLst/>
          </a:prstGeom>
          <a:noFill/>
          <a:ln w="9525">
            <a:noFill/>
            <a:miter lim="800000"/>
            <a:headEnd/>
            <a:tailEnd/>
          </a:ln>
        </p:spPr>
        <p:txBody>
          <a:bodyPr>
            <a:spAutoFit/>
          </a:bodyPr>
          <a:lstStyle/>
          <a:p>
            <a:pPr algn="ctr"/>
            <a:r>
              <a:rPr lang="en-US" sz="1200" b="1" i="1"/>
              <a:t>system dynamics</a:t>
            </a:r>
          </a:p>
        </p:txBody>
      </p:sp>
      <p:sp>
        <p:nvSpPr>
          <p:cNvPr id="88070" name="TextBox 22"/>
          <p:cNvSpPr txBox="1">
            <a:spLocks noChangeArrowheads="1"/>
          </p:cNvSpPr>
          <p:nvPr/>
        </p:nvSpPr>
        <p:spPr bwMode="auto">
          <a:xfrm>
            <a:off x="3167063" y="3494088"/>
            <a:ext cx="2268537" cy="276225"/>
          </a:xfrm>
          <a:prstGeom prst="rect">
            <a:avLst/>
          </a:prstGeom>
          <a:noFill/>
          <a:ln w="9525">
            <a:noFill/>
            <a:miter lim="800000"/>
            <a:headEnd/>
            <a:tailEnd/>
          </a:ln>
        </p:spPr>
        <p:txBody>
          <a:bodyPr>
            <a:spAutoFit/>
          </a:bodyPr>
          <a:lstStyle/>
          <a:p>
            <a:pPr algn="ctr"/>
            <a:r>
              <a:rPr lang="en-US" sz="1200" b="1" i="1"/>
              <a:t>structure &amp; processes</a:t>
            </a:r>
          </a:p>
        </p:txBody>
      </p:sp>
      <p:sp>
        <p:nvSpPr>
          <p:cNvPr id="88071" name="TextBox 23"/>
          <p:cNvSpPr txBox="1">
            <a:spLocks noChangeArrowheads="1"/>
          </p:cNvSpPr>
          <p:nvPr/>
        </p:nvSpPr>
        <p:spPr bwMode="auto">
          <a:xfrm>
            <a:off x="3444875" y="4210050"/>
            <a:ext cx="1114425" cy="276225"/>
          </a:xfrm>
          <a:prstGeom prst="rect">
            <a:avLst/>
          </a:prstGeom>
          <a:noFill/>
          <a:ln w="9525">
            <a:noFill/>
            <a:miter lim="800000"/>
            <a:headEnd/>
            <a:tailEnd/>
          </a:ln>
        </p:spPr>
        <p:txBody>
          <a:bodyPr>
            <a:spAutoFit/>
          </a:bodyPr>
          <a:lstStyle/>
          <a:p>
            <a:pPr algn="ctr"/>
            <a:r>
              <a:rPr lang="en-US" sz="1200" b="1" i="1"/>
              <a:t>norms</a:t>
            </a:r>
          </a:p>
        </p:txBody>
      </p:sp>
      <p:sp>
        <p:nvSpPr>
          <p:cNvPr id="88072" name="TextBox 24"/>
          <p:cNvSpPr txBox="1">
            <a:spLocks noChangeArrowheads="1"/>
          </p:cNvSpPr>
          <p:nvPr/>
        </p:nvSpPr>
        <p:spPr bwMode="auto">
          <a:xfrm>
            <a:off x="3100388" y="4902200"/>
            <a:ext cx="2270125" cy="276225"/>
          </a:xfrm>
          <a:prstGeom prst="rect">
            <a:avLst/>
          </a:prstGeom>
          <a:noFill/>
          <a:ln w="9525">
            <a:noFill/>
            <a:miter lim="800000"/>
            <a:headEnd/>
            <a:tailEnd/>
          </a:ln>
        </p:spPr>
        <p:txBody>
          <a:bodyPr>
            <a:spAutoFit/>
          </a:bodyPr>
          <a:lstStyle/>
          <a:p>
            <a:pPr algn="ctr"/>
            <a:r>
              <a:rPr lang="en-US" sz="1200" b="1" i="1"/>
              <a:t>principles</a:t>
            </a:r>
          </a:p>
        </p:txBody>
      </p:sp>
      <p:sp>
        <p:nvSpPr>
          <p:cNvPr id="88073" name="TextBox 25"/>
          <p:cNvSpPr txBox="1">
            <a:spLocks noChangeArrowheads="1"/>
          </p:cNvSpPr>
          <p:nvPr/>
        </p:nvSpPr>
        <p:spPr bwMode="auto">
          <a:xfrm>
            <a:off x="3263900" y="5562600"/>
            <a:ext cx="2268538" cy="277813"/>
          </a:xfrm>
          <a:prstGeom prst="rect">
            <a:avLst/>
          </a:prstGeom>
          <a:noFill/>
          <a:ln w="9525">
            <a:noFill/>
            <a:miter lim="800000"/>
            <a:headEnd/>
            <a:tailEnd/>
          </a:ln>
        </p:spPr>
        <p:txBody>
          <a:bodyPr>
            <a:spAutoFit/>
          </a:bodyPr>
          <a:lstStyle/>
          <a:p>
            <a:pPr algn="ctr"/>
            <a:r>
              <a:rPr lang="en-US" sz="1200" b="1" i="1"/>
              <a:t>paradigms</a:t>
            </a:r>
          </a:p>
        </p:txBody>
      </p:sp>
      <p:cxnSp>
        <p:nvCxnSpPr>
          <p:cNvPr id="28" name="Straight Arrow Connector 27"/>
          <p:cNvCxnSpPr/>
          <p:nvPr/>
        </p:nvCxnSpPr>
        <p:spPr>
          <a:xfrm>
            <a:off x="6097588" y="1538288"/>
            <a:ext cx="320675" cy="288925"/>
          </a:xfrm>
          <a:prstGeom prst="straightConnector1">
            <a:avLst/>
          </a:prstGeom>
          <a:ln w="317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rot="16200000" flipH="1">
            <a:off x="5911850" y="2254251"/>
            <a:ext cx="295275" cy="260350"/>
          </a:xfrm>
          <a:prstGeom prst="straightConnector1">
            <a:avLst/>
          </a:prstGeom>
          <a:ln w="317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rot="16200000" flipH="1">
            <a:off x="5729287" y="2962276"/>
            <a:ext cx="295275" cy="260350"/>
          </a:xfrm>
          <a:prstGeom prst="straightConnector1">
            <a:avLst/>
          </a:prstGeom>
          <a:ln w="317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rot="16200000" flipH="1">
            <a:off x="5565775" y="3722688"/>
            <a:ext cx="295275" cy="260350"/>
          </a:xfrm>
          <a:prstGeom prst="straightConnector1">
            <a:avLst/>
          </a:prstGeom>
          <a:ln w="317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rot="16200000" flipH="1">
            <a:off x="5424487" y="4424363"/>
            <a:ext cx="296863" cy="261938"/>
          </a:xfrm>
          <a:prstGeom prst="straightConnector1">
            <a:avLst/>
          </a:prstGeom>
          <a:ln w="317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rot="16200000" flipH="1">
            <a:off x="5285581" y="5037932"/>
            <a:ext cx="268287" cy="260350"/>
          </a:xfrm>
          <a:prstGeom prst="straightConnector1">
            <a:avLst/>
          </a:prstGeom>
          <a:ln w="317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88080" name="TextBox 20"/>
          <p:cNvSpPr txBox="1">
            <a:spLocks noChangeArrowheads="1"/>
          </p:cNvSpPr>
          <p:nvPr/>
        </p:nvSpPr>
        <p:spPr bwMode="auto">
          <a:xfrm>
            <a:off x="3100388" y="2051050"/>
            <a:ext cx="881062" cy="276225"/>
          </a:xfrm>
          <a:prstGeom prst="rect">
            <a:avLst/>
          </a:prstGeom>
          <a:noFill/>
          <a:ln w="9525">
            <a:noFill/>
            <a:miter lim="800000"/>
            <a:headEnd/>
            <a:tailEnd/>
          </a:ln>
        </p:spPr>
        <p:txBody>
          <a:bodyPr/>
          <a:lstStyle/>
          <a:p>
            <a:pPr algn="ctr"/>
            <a:r>
              <a:rPr lang="en-US" sz="1200" b="1" i="1"/>
              <a:t>patterns</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7" name="Title 1"/>
          <p:cNvSpPr>
            <a:spLocks noGrp="1"/>
          </p:cNvSpPr>
          <p:nvPr>
            <p:ph type="title"/>
          </p:nvPr>
        </p:nvSpPr>
        <p:spPr>
          <a:xfrm>
            <a:off x="457200" y="125413"/>
            <a:ext cx="8229600" cy="981075"/>
          </a:xfrm>
        </p:spPr>
        <p:txBody>
          <a:bodyPr/>
          <a:lstStyle/>
          <a:p>
            <a:r>
              <a:rPr lang="en-US" sz="3200" smtClean="0">
                <a:latin typeface="Arial Black"/>
                <a:ea typeface="Arial Black"/>
                <a:cs typeface="Arial Black"/>
              </a:rPr>
              <a:t>Understanding and Influencing</a:t>
            </a:r>
            <a:br>
              <a:rPr lang="en-US" sz="3200" smtClean="0">
                <a:latin typeface="Arial Black"/>
                <a:ea typeface="Arial Black"/>
                <a:cs typeface="Arial Black"/>
              </a:rPr>
            </a:br>
            <a:r>
              <a:rPr lang="en-US" sz="3200" smtClean="0">
                <a:latin typeface="Arial Black"/>
                <a:ea typeface="Arial Black"/>
                <a:cs typeface="Arial Black"/>
              </a:rPr>
              <a:t> Complex Systems</a:t>
            </a:r>
          </a:p>
        </p:txBody>
      </p:sp>
      <p:sp>
        <p:nvSpPr>
          <p:cNvPr id="3" name="Slide Number Placeholder 2"/>
          <p:cNvSpPr>
            <a:spLocks noGrp="1"/>
          </p:cNvSpPr>
          <p:nvPr>
            <p:ph type="sldNum" sz="quarter" idx="12"/>
          </p:nvPr>
        </p:nvSpPr>
        <p:spPr/>
        <p:txBody>
          <a:bodyPr/>
          <a:lstStyle/>
          <a:p>
            <a:pPr>
              <a:defRPr/>
            </a:pPr>
            <a:fld id="{8C4EA089-6B6A-4032-9078-2605419A2BC4}" type="slidenum">
              <a:rPr lang="en-US" smtClean="0"/>
              <a:pPr>
                <a:defRPr/>
              </a:pPr>
              <a:t>28</a:t>
            </a:fld>
            <a:endParaRPr lang="en-US"/>
          </a:p>
        </p:txBody>
      </p:sp>
      <p:sp>
        <p:nvSpPr>
          <p:cNvPr id="19" name="Freeform 18"/>
          <p:cNvSpPr/>
          <p:nvPr/>
        </p:nvSpPr>
        <p:spPr>
          <a:xfrm>
            <a:off x="2776538" y="1298575"/>
            <a:ext cx="3479800" cy="4799013"/>
          </a:xfrm>
          <a:custGeom>
            <a:avLst/>
            <a:gdLst>
              <a:gd name="connsiteX0" fmla="*/ 412082 w 3808010"/>
              <a:gd name="connsiteY0" fmla="*/ 13111 h 4800506"/>
              <a:gd name="connsiteX1" fmla="*/ 1142590 w 3808010"/>
              <a:gd name="connsiteY1" fmla="*/ 1873 h 4800506"/>
              <a:gd name="connsiteX2" fmla="*/ 1783190 w 3808010"/>
              <a:gd name="connsiteY2" fmla="*/ 24349 h 4800506"/>
              <a:gd name="connsiteX3" fmla="*/ 2435028 w 3808010"/>
              <a:gd name="connsiteY3" fmla="*/ 80539 h 4800506"/>
              <a:gd name="connsiteX4" fmla="*/ 3041912 w 3808010"/>
              <a:gd name="connsiteY4" fmla="*/ 170443 h 4800506"/>
              <a:gd name="connsiteX5" fmla="*/ 3457740 w 3808010"/>
              <a:gd name="connsiteY5" fmla="*/ 282823 h 4800506"/>
              <a:gd name="connsiteX6" fmla="*/ 3682512 w 3808010"/>
              <a:gd name="connsiteY6" fmla="*/ 406442 h 4800506"/>
              <a:gd name="connsiteX7" fmla="*/ 3794898 w 3808010"/>
              <a:gd name="connsiteY7" fmla="*/ 552536 h 4800506"/>
              <a:gd name="connsiteX8" fmla="*/ 3761182 w 3808010"/>
              <a:gd name="connsiteY8" fmla="*/ 653678 h 4800506"/>
              <a:gd name="connsiteX9" fmla="*/ 3637558 w 3808010"/>
              <a:gd name="connsiteY9" fmla="*/ 732344 h 4800506"/>
              <a:gd name="connsiteX10" fmla="*/ 3356593 w 3808010"/>
              <a:gd name="connsiteY10" fmla="*/ 811010 h 4800506"/>
              <a:gd name="connsiteX11" fmla="*/ 3064389 w 3808010"/>
              <a:gd name="connsiteY11" fmla="*/ 878438 h 4800506"/>
              <a:gd name="connsiteX12" fmla="*/ 2547414 w 3808010"/>
              <a:gd name="connsiteY12" fmla="*/ 979580 h 4800506"/>
              <a:gd name="connsiteX13" fmla="*/ 2075393 w 3808010"/>
              <a:gd name="connsiteY13" fmla="*/ 1024533 h 4800506"/>
              <a:gd name="connsiteX14" fmla="*/ 1569657 w 3808010"/>
              <a:gd name="connsiteY14" fmla="*/ 1069485 h 4800506"/>
              <a:gd name="connsiteX15" fmla="*/ 1142590 w 3808010"/>
              <a:gd name="connsiteY15" fmla="*/ 1069485 h 4800506"/>
              <a:gd name="connsiteX16" fmla="*/ 693046 w 3808010"/>
              <a:gd name="connsiteY16" fmla="*/ 1047009 h 4800506"/>
              <a:gd name="connsiteX17" fmla="*/ 333411 w 3808010"/>
              <a:gd name="connsiteY17" fmla="*/ 1013295 h 4800506"/>
              <a:gd name="connsiteX18" fmla="*/ 86162 w 3808010"/>
              <a:gd name="connsiteY18" fmla="*/ 923390 h 4800506"/>
              <a:gd name="connsiteX19" fmla="*/ 7492 w 3808010"/>
              <a:gd name="connsiteY19" fmla="*/ 844724 h 4800506"/>
              <a:gd name="connsiteX20" fmla="*/ 41208 w 3808010"/>
              <a:gd name="connsiteY20" fmla="*/ 664916 h 4800506"/>
              <a:gd name="connsiteX21" fmla="*/ 232264 w 3808010"/>
              <a:gd name="connsiteY21" fmla="*/ 563774 h 4800506"/>
              <a:gd name="connsiteX22" fmla="*/ 704285 w 3808010"/>
              <a:gd name="connsiteY22" fmla="*/ 530060 h 4800506"/>
              <a:gd name="connsiteX23" fmla="*/ 1153829 w 3808010"/>
              <a:gd name="connsiteY23" fmla="*/ 541298 h 4800506"/>
              <a:gd name="connsiteX24" fmla="*/ 1682043 w 3808010"/>
              <a:gd name="connsiteY24" fmla="*/ 563774 h 4800506"/>
              <a:gd name="connsiteX25" fmla="*/ 2199018 w 3808010"/>
              <a:gd name="connsiteY25" fmla="*/ 631202 h 4800506"/>
              <a:gd name="connsiteX26" fmla="*/ 2637323 w 3808010"/>
              <a:gd name="connsiteY26" fmla="*/ 732344 h 4800506"/>
              <a:gd name="connsiteX27" fmla="*/ 3030674 w 3808010"/>
              <a:gd name="connsiteY27" fmla="*/ 867200 h 4800506"/>
              <a:gd name="connsiteX28" fmla="*/ 3379070 w 3808010"/>
              <a:gd name="connsiteY28" fmla="*/ 1035771 h 4800506"/>
              <a:gd name="connsiteX29" fmla="*/ 3570126 w 3808010"/>
              <a:gd name="connsiteY29" fmla="*/ 1249293 h 4800506"/>
              <a:gd name="connsiteX30" fmla="*/ 3547649 w 3808010"/>
              <a:gd name="connsiteY30" fmla="*/ 1361673 h 4800506"/>
              <a:gd name="connsiteX31" fmla="*/ 3412786 w 3808010"/>
              <a:gd name="connsiteY31" fmla="*/ 1462815 h 4800506"/>
              <a:gd name="connsiteX32" fmla="*/ 3176775 w 3808010"/>
              <a:gd name="connsiteY32" fmla="*/ 1541481 h 4800506"/>
              <a:gd name="connsiteX33" fmla="*/ 2929526 w 3808010"/>
              <a:gd name="connsiteY33" fmla="*/ 1597671 h 4800506"/>
              <a:gd name="connsiteX34" fmla="*/ 2671039 w 3808010"/>
              <a:gd name="connsiteY34" fmla="*/ 1642623 h 4800506"/>
              <a:gd name="connsiteX35" fmla="*/ 2210256 w 3808010"/>
              <a:gd name="connsiteY35" fmla="*/ 1710052 h 4800506"/>
              <a:gd name="connsiteX36" fmla="*/ 1693281 w 3808010"/>
              <a:gd name="connsiteY36" fmla="*/ 1788718 h 4800506"/>
              <a:gd name="connsiteX37" fmla="*/ 1299930 w 3808010"/>
              <a:gd name="connsiteY37" fmla="*/ 1777480 h 4800506"/>
              <a:gd name="connsiteX38" fmla="*/ 917818 w 3808010"/>
              <a:gd name="connsiteY38" fmla="*/ 1777480 h 4800506"/>
              <a:gd name="connsiteX39" fmla="*/ 524467 w 3808010"/>
              <a:gd name="connsiteY39" fmla="*/ 1732528 h 4800506"/>
              <a:gd name="connsiteX40" fmla="*/ 243503 w 3808010"/>
              <a:gd name="connsiteY40" fmla="*/ 1620147 h 4800506"/>
              <a:gd name="connsiteX41" fmla="*/ 209787 w 3808010"/>
              <a:gd name="connsiteY41" fmla="*/ 1462815 h 4800506"/>
              <a:gd name="connsiteX42" fmla="*/ 277218 w 3808010"/>
              <a:gd name="connsiteY42" fmla="*/ 1350435 h 4800506"/>
              <a:gd name="connsiteX43" fmla="*/ 423320 w 3808010"/>
              <a:gd name="connsiteY43" fmla="*/ 1305483 h 4800506"/>
              <a:gd name="connsiteX44" fmla="*/ 670569 w 3808010"/>
              <a:gd name="connsiteY44" fmla="*/ 1283007 h 4800506"/>
              <a:gd name="connsiteX45" fmla="*/ 962773 w 3808010"/>
              <a:gd name="connsiteY45" fmla="*/ 1271769 h 4800506"/>
              <a:gd name="connsiteX46" fmla="*/ 1333646 w 3808010"/>
              <a:gd name="connsiteY46" fmla="*/ 1305483 h 4800506"/>
              <a:gd name="connsiteX47" fmla="*/ 1715758 w 3808010"/>
              <a:gd name="connsiteY47" fmla="*/ 1339197 h 4800506"/>
              <a:gd name="connsiteX48" fmla="*/ 2131586 w 3808010"/>
              <a:gd name="connsiteY48" fmla="*/ 1372911 h 4800506"/>
              <a:gd name="connsiteX49" fmla="*/ 2524937 w 3808010"/>
              <a:gd name="connsiteY49" fmla="*/ 1474053 h 4800506"/>
              <a:gd name="connsiteX50" fmla="*/ 2839618 w 3808010"/>
              <a:gd name="connsiteY50" fmla="*/ 1563957 h 4800506"/>
              <a:gd name="connsiteX51" fmla="*/ 3109344 w 3808010"/>
              <a:gd name="connsiteY51" fmla="*/ 1687576 h 4800506"/>
              <a:gd name="connsiteX52" fmla="*/ 3311638 w 3808010"/>
              <a:gd name="connsiteY52" fmla="*/ 1878622 h 4800506"/>
              <a:gd name="connsiteX53" fmla="*/ 3345354 w 3808010"/>
              <a:gd name="connsiteY53" fmla="*/ 2024716 h 4800506"/>
              <a:gd name="connsiteX54" fmla="*/ 3232968 w 3808010"/>
              <a:gd name="connsiteY54" fmla="*/ 2170810 h 4800506"/>
              <a:gd name="connsiteX55" fmla="*/ 3030674 w 3808010"/>
              <a:gd name="connsiteY55" fmla="*/ 2260714 h 4800506"/>
              <a:gd name="connsiteX56" fmla="*/ 2772186 w 3808010"/>
              <a:gd name="connsiteY56" fmla="*/ 2339381 h 4800506"/>
              <a:gd name="connsiteX57" fmla="*/ 2255211 w 3808010"/>
              <a:gd name="connsiteY57" fmla="*/ 2451761 h 4800506"/>
              <a:gd name="connsiteX58" fmla="*/ 1783190 w 3808010"/>
              <a:gd name="connsiteY58" fmla="*/ 2507951 h 4800506"/>
              <a:gd name="connsiteX59" fmla="*/ 1165067 w 3808010"/>
              <a:gd name="connsiteY59" fmla="*/ 2519189 h 4800506"/>
              <a:gd name="connsiteX60" fmla="*/ 794194 w 3808010"/>
              <a:gd name="connsiteY60" fmla="*/ 2485475 h 4800506"/>
              <a:gd name="connsiteX61" fmla="*/ 490752 w 3808010"/>
              <a:gd name="connsiteY61" fmla="*/ 2406809 h 4800506"/>
              <a:gd name="connsiteX62" fmla="*/ 412082 w 3808010"/>
              <a:gd name="connsiteY62" fmla="*/ 2283190 h 4800506"/>
              <a:gd name="connsiteX63" fmla="*/ 445797 w 3808010"/>
              <a:gd name="connsiteY63" fmla="*/ 2148334 h 4800506"/>
              <a:gd name="connsiteX64" fmla="*/ 580660 w 3808010"/>
              <a:gd name="connsiteY64" fmla="*/ 2035954 h 4800506"/>
              <a:gd name="connsiteX65" fmla="*/ 895341 w 3808010"/>
              <a:gd name="connsiteY65" fmla="*/ 2024716 h 4800506"/>
              <a:gd name="connsiteX66" fmla="*/ 1389839 w 3808010"/>
              <a:gd name="connsiteY66" fmla="*/ 2047192 h 4800506"/>
              <a:gd name="connsiteX67" fmla="*/ 1828144 w 3808010"/>
              <a:gd name="connsiteY67" fmla="*/ 2080906 h 4800506"/>
              <a:gd name="connsiteX68" fmla="*/ 2232734 w 3808010"/>
              <a:gd name="connsiteY68" fmla="*/ 2148334 h 4800506"/>
              <a:gd name="connsiteX69" fmla="*/ 2603607 w 3808010"/>
              <a:gd name="connsiteY69" fmla="*/ 2271952 h 4800506"/>
              <a:gd name="connsiteX70" fmla="*/ 2929526 w 3808010"/>
              <a:gd name="connsiteY70" fmla="*/ 2451761 h 4800506"/>
              <a:gd name="connsiteX71" fmla="*/ 3109344 w 3808010"/>
              <a:gd name="connsiteY71" fmla="*/ 2631569 h 4800506"/>
              <a:gd name="connsiteX72" fmla="*/ 3131821 w 3808010"/>
              <a:gd name="connsiteY72" fmla="*/ 2777663 h 4800506"/>
              <a:gd name="connsiteX73" fmla="*/ 3075628 w 3808010"/>
              <a:gd name="connsiteY73" fmla="*/ 2890043 h 4800506"/>
              <a:gd name="connsiteX74" fmla="*/ 2749709 w 3808010"/>
              <a:gd name="connsiteY74" fmla="*/ 3024900 h 4800506"/>
              <a:gd name="connsiteX75" fmla="*/ 2311404 w 3808010"/>
              <a:gd name="connsiteY75" fmla="*/ 3159756 h 4800506"/>
              <a:gd name="connsiteX76" fmla="*/ 1985485 w 3808010"/>
              <a:gd name="connsiteY76" fmla="*/ 3204708 h 4800506"/>
              <a:gd name="connsiteX77" fmla="*/ 1558418 w 3808010"/>
              <a:gd name="connsiteY77" fmla="*/ 3238422 h 4800506"/>
              <a:gd name="connsiteX78" fmla="*/ 1243737 w 3808010"/>
              <a:gd name="connsiteY78" fmla="*/ 3249660 h 4800506"/>
              <a:gd name="connsiteX79" fmla="*/ 974011 w 3808010"/>
              <a:gd name="connsiteY79" fmla="*/ 3204708 h 4800506"/>
              <a:gd name="connsiteX80" fmla="*/ 771717 w 3808010"/>
              <a:gd name="connsiteY80" fmla="*/ 3092328 h 4800506"/>
              <a:gd name="connsiteX81" fmla="*/ 715524 w 3808010"/>
              <a:gd name="connsiteY81" fmla="*/ 2946233 h 4800506"/>
              <a:gd name="connsiteX82" fmla="*/ 771717 w 3808010"/>
              <a:gd name="connsiteY82" fmla="*/ 2788901 h 4800506"/>
              <a:gd name="connsiteX83" fmla="*/ 951534 w 3808010"/>
              <a:gd name="connsiteY83" fmla="*/ 2721473 h 4800506"/>
              <a:gd name="connsiteX84" fmla="*/ 1288692 w 3808010"/>
              <a:gd name="connsiteY84" fmla="*/ 2710235 h 4800506"/>
              <a:gd name="connsiteX85" fmla="*/ 1637088 w 3808010"/>
              <a:gd name="connsiteY85" fmla="*/ 2755187 h 4800506"/>
              <a:gd name="connsiteX86" fmla="*/ 1940530 w 3808010"/>
              <a:gd name="connsiteY86" fmla="*/ 2811377 h 4800506"/>
              <a:gd name="connsiteX87" fmla="*/ 2255211 w 3808010"/>
              <a:gd name="connsiteY87" fmla="*/ 2890043 h 4800506"/>
              <a:gd name="connsiteX88" fmla="*/ 2592369 w 3808010"/>
              <a:gd name="connsiteY88" fmla="*/ 3058614 h 4800506"/>
              <a:gd name="connsiteX89" fmla="*/ 2873333 w 3808010"/>
              <a:gd name="connsiteY89" fmla="*/ 3227184 h 4800506"/>
              <a:gd name="connsiteX90" fmla="*/ 2996958 w 3808010"/>
              <a:gd name="connsiteY90" fmla="*/ 3406992 h 4800506"/>
              <a:gd name="connsiteX91" fmla="*/ 2952004 w 3808010"/>
              <a:gd name="connsiteY91" fmla="*/ 3541848 h 4800506"/>
              <a:gd name="connsiteX92" fmla="*/ 2828379 w 3808010"/>
              <a:gd name="connsiteY92" fmla="*/ 3620515 h 4800506"/>
              <a:gd name="connsiteX93" fmla="*/ 2536176 w 3808010"/>
              <a:gd name="connsiteY93" fmla="*/ 3732895 h 4800506"/>
              <a:gd name="connsiteX94" fmla="*/ 2243972 w 3808010"/>
              <a:gd name="connsiteY94" fmla="*/ 3834037 h 4800506"/>
              <a:gd name="connsiteX95" fmla="*/ 1704520 w 3808010"/>
              <a:gd name="connsiteY95" fmla="*/ 3912703 h 4800506"/>
              <a:gd name="connsiteX96" fmla="*/ 1299930 w 3808010"/>
              <a:gd name="connsiteY96" fmla="*/ 3912703 h 4800506"/>
              <a:gd name="connsiteX97" fmla="*/ 985250 w 3808010"/>
              <a:gd name="connsiteY97" fmla="*/ 3845275 h 4800506"/>
              <a:gd name="connsiteX98" fmla="*/ 872864 w 3808010"/>
              <a:gd name="connsiteY98" fmla="*/ 3755371 h 4800506"/>
              <a:gd name="connsiteX99" fmla="*/ 861625 w 3808010"/>
              <a:gd name="connsiteY99" fmla="*/ 3598038 h 4800506"/>
              <a:gd name="connsiteX100" fmla="*/ 962773 w 3808010"/>
              <a:gd name="connsiteY100" fmla="*/ 3485658 h 4800506"/>
              <a:gd name="connsiteX101" fmla="*/ 1210022 w 3808010"/>
              <a:gd name="connsiteY101" fmla="*/ 3418230 h 4800506"/>
              <a:gd name="connsiteX102" fmla="*/ 1558418 w 3808010"/>
              <a:gd name="connsiteY102" fmla="*/ 3429468 h 4800506"/>
              <a:gd name="connsiteX103" fmla="*/ 1805667 w 3808010"/>
              <a:gd name="connsiteY103" fmla="*/ 3474420 h 4800506"/>
              <a:gd name="connsiteX104" fmla="*/ 2199018 w 3808010"/>
              <a:gd name="connsiteY104" fmla="*/ 3586800 h 4800506"/>
              <a:gd name="connsiteX105" fmla="*/ 2524937 w 3808010"/>
              <a:gd name="connsiteY105" fmla="*/ 3732895 h 4800506"/>
              <a:gd name="connsiteX106" fmla="*/ 2738470 w 3808010"/>
              <a:gd name="connsiteY106" fmla="*/ 3878989 h 4800506"/>
              <a:gd name="connsiteX107" fmla="*/ 2828379 w 3808010"/>
              <a:gd name="connsiteY107" fmla="*/ 4002607 h 4800506"/>
              <a:gd name="connsiteX108" fmla="*/ 2805902 w 3808010"/>
              <a:gd name="connsiteY108" fmla="*/ 4182415 h 4800506"/>
              <a:gd name="connsiteX109" fmla="*/ 2715993 w 3808010"/>
              <a:gd name="connsiteY109" fmla="*/ 4294796 h 4800506"/>
              <a:gd name="connsiteX110" fmla="*/ 2524937 w 3808010"/>
              <a:gd name="connsiteY110" fmla="*/ 4373462 h 4800506"/>
              <a:gd name="connsiteX111" fmla="*/ 2277688 w 3808010"/>
              <a:gd name="connsiteY111" fmla="*/ 4474604 h 4800506"/>
              <a:gd name="connsiteX112" fmla="*/ 1850621 w 3808010"/>
              <a:gd name="connsiteY112" fmla="*/ 4553270 h 4800506"/>
              <a:gd name="connsiteX113" fmla="*/ 1378601 w 3808010"/>
              <a:gd name="connsiteY113" fmla="*/ 4553270 h 4800506"/>
              <a:gd name="connsiteX114" fmla="*/ 1187544 w 3808010"/>
              <a:gd name="connsiteY114" fmla="*/ 4519556 h 4800506"/>
              <a:gd name="connsiteX115" fmla="*/ 1030204 w 3808010"/>
              <a:gd name="connsiteY115" fmla="*/ 4395938 h 4800506"/>
              <a:gd name="connsiteX116" fmla="*/ 996488 w 3808010"/>
              <a:gd name="connsiteY116" fmla="*/ 4261081 h 4800506"/>
              <a:gd name="connsiteX117" fmla="*/ 1108874 w 3808010"/>
              <a:gd name="connsiteY117" fmla="*/ 4114987 h 4800506"/>
              <a:gd name="connsiteX118" fmla="*/ 1389839 w 3808010"/>
              <a:gd name="connsiteY118" fmla="*/ 4081273 h 4800506"/>
              <a:gd name="connsiteX119" fmla="*/ 1726997 w 3808010"/>
              <a:gd name="connsiteY119" fmla="*/ 4114987 h 4800506"/>
              <a:gd name="connsiteX120" fmla="*/ 2019200 w 3808010"/>
              <a:gd name="connsiteY120" fmla="*/ 4182415 h 4800506"/>
              <a:gd name="connsiteX121" fmla="*/ 2322642 w 3808010"/>
              <a:gd name="connsiteY121" fmla="*/ 4294796 h 4800506"/>
              <a:gd name="connsiteX122" fmla="*/ 2547414 w 3808010"/>
              <a:gd name="connsiteY122" fmla="*/ 4463366 h 4800506"/>
              <a:gd name="connsiteX123" fmla="*/ 2682277 w 3808010"/>
              <a:gd name="connsiteY123" fmla="*/ 4620698 h 4800506"/>
              <a:gd name="connsiteX124" fmla="*/ 2760947 w 3808010"/>
              <a:gd name="connsiteY124" fmla="*/ 4800506 h 4800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3808010" h="4800506">
                <a:moveTo>
                  <a:pt x="412082" y="13111"/>
                </a:moveTo>
                <a:cubicBezTo>
                  <a:pt x="663077" y="6555"/>
                  <a:pt x="914072" y="0"/>
                  <a:pt x="1142590" y="1873"/>
                </a:cubicBezTo>
                <a:cubicBezTo>
                  <a:pt x="1371108" y="3746"/>
                  <a:pt x="1567784" y="11238"/>
                  <a:pt x="1783190" y="24349"/>
                </a:cubicBezTo>
                <a:cubicBezTo>
                  <a:pt x="1998596" y="37460"/>
                  <a:pt x="2225241" y="56190"/>
                  <a:pt x="2435028" y="80539"/>
                </a:cubicBezTo>
                <a:cubicBezTo>
                  <a:pt x="2644815" y="104888"/>
                  <a:pt x="2871460" y="136729"/>
                  <a:pt x="3041912" y="170443"/>
                </a:cubicBezTo>
                <a:cubicBezTo>
                  <a:pt x="3212364" y="204157"/>
                  <a:pt x="3350973" y="243490"/>
                  <a:pt x="3457740" y="282823"/>
                </a:cubicBezTo>
                <a:cubicBezTo>
                  <a:pt x="3564507" y="322156"/>
                  <a:pt x="3626319" y="361490"/>
                  <a:pt x="3682512" y="406442"/>
                </a:cubicBezTo>
                <a:cubicBezTo>
                  <a:pt x="3738705" y="451394"/>
                  <a:pt x="3781786" y="511330"/>
                  <a:pt x="3794898" y="552536"/>
                </a:cubicBezTo>
                <a:cubicBezTo>
                  <a:pt x="3808010" y="593742"/>
                  <a:pt x="3787405" y="623710"/>
                  <a:pt x="3761182" y="653678"/>
                </a:cubicBezTo>
                <a:cubicBezTo>
                  <a:pt x="3734959" y="683646"/>
                  <a:pt x="3704989" y="706122"/>
                  <a:pt x="3637558" y="732344"/>
                </a:cubicBezTo>
                <a:cubicBezTo>
                  <a:pt x="3570127" y="758566"/>
                  <a:pt x="3452121" y="786661"/>
                  <a:pt x="3356593" y="811010"/>
                </a:cubicBezTo>
                <a:cubicBezTo>
                  <a:pt x="3261065" y="835359"/>
                  <a:pt x="3199252" y="850343"/>
                  <a:pt x="3064389" y="878438"/>
                </a:cubicBezTo>
                <a:cubicBezTo>
                  <a:pt x="2929526" y="906533"/>
                  <a:pt x="2712247" y="955231"/>
                  <a:pt x="2547414" y="979580"/>
                </a:cubicBezTo>
                <a:cubicBezTo>
                  <a:pt x="2382581" y="1003929"/>
                  <a:pt x="2075393" y="1024533"/>
                  <a:pt x="2075393" y="1024533"/>
                </a:cubicBezTo>
                <a:cubicBezTo>
                  <a:pt x="1912434" y="1039517"/>
                  <a:pt x="1725124" y="1061993"/>
                  <a:pt x="1569657" y="1069485"/>
                </a:cubicBezTo>
                <a:cubicBezTo>
                  <a:pt x="1414190" y="1076977"/>
                  <a:pt x="1288692" y="1073231"/>
                  <a:pt x="1142590" y="1069485"/>
                </a:cubicBezTo>
                <a:cubicBezTo>
                  <a:pt x="996488" y="1065739"/>
                  <a:pt x="827909" y="1056374"/>
                  <a:pt x="693046" y="1047009"/>
                </a:cubicBezTo>
                <a:cubicBezTo>
                  <a:pt x="558183" y="1037644"/>
                  <a:pt x="434558" y="1033898"/>
                  <a:pt x="333411" y="1013295"/>
                </a:cubicBezTo>
                <a:cubicBezTo>
                  <a:pt x="232264" y="992692"/>
                  <a:pt x="140482" y="951485"/>
                  <a:pt x="86162" y="923390"/>
                </a:cubicBezTo>
                <a:cubicBezTo>
                  <a:pt x="31842" y="895295"/>
                  <a:pt x="14984" y="887803"/>
                  <a:pt x="7492" y="844724"/>
                </a:cubicBezTo>
                <a:cubicBezTo>
                  <a:pt x="0" y="801645"/>
                  <a:pt x="3746" y="711741"/>
                  <a:pt x="41208" y="664916"/>
                </a:cubicBezTo>
                <a:cubicBezTo>
                  <a:pt x="78670" y="618091"/>
                  <a:pt x="121751" y="586250"/>
                  <a:pt x="232264" y="563774"/>
                </a:cubicBezTo>
                <a:cubicBezTo>
                  <a:pt x="342777" y="541298"/>
                  <a:pt x="550691" y="533806"/>
                  <a:pt x="704285" y="530060"/>
                </a:cubicBezTo>
                <a:lnTo>
                  <a:pt x="1153829" y="541298"/>
                </a:lnTo>
                <a:cubicBezTo>
                  <a:pt x="1316789" y="546917"/>
                  <a:pt x="1507845" y="548790"/>
                  <a:pt x="1682043" y="563774"/>
                </a:cubicBezTo>
                <a:cubicBezTo>
                  <a:pt x="1856241" y="578758"/>
                  <a:pt x="2039805" y="603107"/>
                  <a:pt x="2199018" y="631202"/>
                </a:cubicBezTo>
                <a:cubicBezTo>
                  <a:pt x="2358231" y="659297"/>
                  <a:pt x="2498714" y="693011"/>
                  <a:pt x="2637323" y="732344"/>
                </a:cubicBezTo>
                <a:cubicBezTo>
                  <a:pt x="2775932" y="771677"/>
                  <a:pt x="2907050" y="816629"/>
                  <a:pt x="3030674" y="867200"/>
                </a:cubicBezTo>
                <a:cubicBezTo>
                  <a:pt x="3154299" y="917771"/>
                  <a:pt x="3289161" y="972089"/>
                  <a:pt x="3379070" y="1035771"/>
                </a:cubicBezTo>
                <a:cubicBezTo>
                  <a:pt x="3468979" y="1099453"/>
                  <a:pt x="3542030" y="1194976"/>
                  <a:pt x="3570126" y="1249293"/>
                </a:cubicBezTo>
                <a:cubicBezTo>
                  <a:pt x="3598222" y="1303610"/>
                  <a:pt x="3573872" y="1326086"/>
                  <a:pt x="3547649" y="1361673"/>
                </a:cubicBezTo>
                <a:cubicBezTo>
                  <a:pt x="3521426" y="1397260"/>
                  <a:pt x="3474598" y="1432847"/>
                  <a:pt x="3412786" y="1462815"/>
                </a:cubicBezTo>
                <a:cubicBezTo>
                  <a:pt x="3350974" y="1492783"/>
                  <a:pt x="3257318" y="1519005"/>
                  <a:pt x="3176775" y="1541481"/>
                </a:cubicBezTo>
                <a:cubicBezTo>
                  <a:pt x="3096232" y="1563957"/>
                  <a:pt x="3013815" y="1580814"/>
                  <a:pt x="2929526" y="1597671"/>
                </a:cubicBezTo>
                <a:cubicBezTo>
                  <a:pt x="2845237" y="1614528"/>
                  <a:pt x="2671039" y="1642623"/>
                  <a:pt x="2671039" y="1642623"/>
                </a:cubicBezTo>
                <a:lnTo>
                  <a:pt x="2210256" y="1710052"/>
                </a:lnTo>
                <a:cubicBezTo>
                  <a:pt x="2047296" y="1734401"/>
                  <a:pt x="1845002" y="1777480"/>
                  <a:pt x="1693281" y="1788718"/>
                </a:cubicBezTo>
                <a:cubicBezTo>
                  <a:pt x="1541560" y="1799956"/>
                  <a:pt x="1429174" y="1779353"/>
                  <a:pt x="1299930" y="1777480"/>
                </a:cubicBezTo>
                <a:cubicBezTo>
                  <a:pt x="1170686" y="1775607"/>
                  <a:pt x="1047062" y="1784972"/>
                  <a:pt x="917818" y="1777480"/>
                </a:cubicBezTo>
                <a:cubicBezTo>
                  <a:pt x="788574" y="1769988"/>
                  <a:pt x="636853" y="1758750"/>
                  <a:pt x="524467" y="1732528"/>
                </a:cubicBezTo>
                <a:cubicBezTo>
                  <a:pt x="412081" y="1706306"/>
                  <a:pt x="295950" y="1665099"/>
                  <a:pt x="243503" y="1620147"/>
                </a:cubicBezTo>
                <a:cubicBezTo>
                  <a:pt x="191056" y="1575195"/>
                  <a:pt x="204168" y="1507767"/>
                  <a:pt x="209787" y="1462815"/>
                </a:cubicBezTo>
                <a:cubicBezTo>
                  <a:pt x="215406" y="1417863"/>
                  <a:pt x="241629" y="1376657"/>
                  <a:pt x="277218" y="1350435"/>
                </a:cubicBezTo>
                <a:cubicBezTo>
                  <a:pt x="312807" y="1324213"/>
                  <a:pt x="357762" y="1316721"/>
                  <a:pt x="423320" y="1305483"/>
                </a:cubicBezTo>
                <a:cubicBezTo>
                  <a:pt x="488878" y="1294245"/>
                  <a:pt x="580660" y="1288626"/>
                  <a:pt x="670569" y="1283007"/>
                </a:cubicBezTo>
                <a:cubicBezTo>
                  <a:pt x="760478" y="1277388"/>
                  <a:pt x="852260" y="1268023"/>
                  <a:pt x="962773" y="1271769"/>
                </a:cubicBezTo>
                <a:cubicBezTo>
                  <a:pt x="1073286" y="1275515"/>
                  <a:pt x="1333646" y="1305483"/>
                  <a:pt x="1333646" y="1305483"/>
                </a:cubicBezTo>
                <a:lnTo>
                  <a:pt x="1715758" y="1339197"/>
                </a:lnTo>
                <a:cubicBezTo>
                  <a:pt x="1848748" y="1350435"/>
                  <a:pt x="1996723" y="1350435"/>
                  <a:pt x="2131586" y="1372911"/>
                </a:cubicBezTo>
                <a:cubicBezTo>
                  <a:pt x="2266449" y="1395387"/>
                  <a:pt x="2406932" y="1442212"/>
                  <a:pt x="2524937" y="1474053"/>
                </a:cubicBezTo>
                <a:cubicBezTo>
                  <a:pt x="2642942" y="1505894"/>
                  <a:pt x="2742217" y="1528370"/>
                  <a:pt x="2839618" y="1563957"/>
                </a:cubicBezTo>
                <a:cubicBezTo>
                  <a:pt x="2937019" y="1599544"/>
                  <a:pt x="3030674" y="1635132"/>
                  <a:pt x="3109344" y="1687576"/>
                </a:cubicBezTo>
                <a:cubicBezTo>
                  <a:pt x="3188014" y="1740020"/>
                  <a:pt x="3272303" y="1822432"/>
                  <a:pt x="3311638" y="1878622"/>
                </a:cubicBezTo>
                <a:cubicBezTo>
                  <a:pt x="3350973" y="1934812"/>
                  <a:pt x="3358466" y="1976018"/>
                  <a:pt x="3345354" y="2024716"/>
                </a:cubicBezTo>
                <a:cubicBezTo>
                  <a:pt x="3332242" y="2073414"/>
                  <a:pt x="3285415" y="2131477"/>
                  <a:pt x="3232968" y="2170810"/>
                </a:cubicBezTo>
                <a:cubicBezTo>
                  <a:pt x="3180521" y="2210143"/>
                  <a:pt x="3107471" y="2232619"/>
                  <a:pt x="3030674" y="2260714"/>
                </a:cubicBezTo>
                <a:cubicBezTo>
                  <a:pt x="2953877" y="2288809"/>
                  <a:pt x="2901430" y="2307540"/>
                  <a:pt x="2772186" y="2339381"/>
                </a:cubicBezTo>
                <a:cubicBezTo>
                  <a:pt x="2642942" y="2371222"/>
                  <a:pt x="2420044" y="2423666"/>
                  <a:pt x="2255211" y="2451761"/>
                </a:cubicBezTo>
                <a:cubicBezTo>
                  <a:pt x="2090378" y="2479856"/>
                  <a:pt x="1964881" y="2496713"/>
                  <a:pt x="1783190" y="2507951"/>
                </a:cubicBezTo>
                <a:cubicBezTo>
                  <a:pt x="1601499" y="2519189"/>
                  <a:pt x="1329900" y="2522935"/>
                  <a:pt x="1165067" y="2519189"/>
                </a:cubicBezTo>
                <a:cubicBezTo>
                  <a:pt x="1000234" y="2515443"/>
                  <a:pt x="906580" y="2504205"/>
                  <a:pt x="794194" y="2485475"/>
                </a:cubicBezTo>
                <a:cubicBezTo>
                  <a:pt x="681808" y="2466745"/>
                  <a:pt x="554437" y="2440523"/>
                  <a:pt x="490752" y="2406809"/>
                </a:cubicBezTo>
                <a:cubicBezTo>
                  <a:pt x="427067" y="2373095"/>
                  <a:pt x="419574" y="2326269"/>
                  <a:pt x="412082" y="2283190"/>
                </a:cubicBezTo>
                <a:cubicBezTo>
                  <a:pt x="404590" y="2240111"/>
                  <a:pt x="417701" y="2189540"/>
                  <a:pt x="445797" y="2148334"/>
                </a:cubicBezTo>
                <a:cubicBezTo>
                  <a:pt x="473893" y="2107128"/>
                  <a:pt x="505736" y="2056557"/>
                  <a:pt x="580660" y="2035954"/>
                </a:cubicBezTo>
                <a:cubicBezTo>
                  <a:pt x="655584" y="2015351"/>
                  <a:pt x="760478" y="2022843"/>
                  <a:pt x="895341" y="2024716"/>
                </a:cubicBezTo>
                <a:cubicBezTo>
                  <a:pt x="1030204" y="2026589"/>
                  <a:pt x="1234372" y="2037827"/>
                  <a:pt x="1389839" y="2047192"/>
                </a:cubicBezTo>
                <a:cubicBezTo>
                  <a:pt x="1545306" y="2056557"/>
                  <a:pt x="1687662" y="2064049"/>
                  <a:pt x="1828144" y="2080906"/>
                </a:cubicBezTo>
                <a:cubicBezTo>
                  <a:pt x="1968627" y="2097763"/>
                  <a:pt x="2103490" y="2116493"/>
                  <a:pt x="2232734" y="2148334"/>
                </a:cubicBezTo>
                <a:cubicBezTo>
                  <a:pt x="2361978" y="2180175"/>
                  <a:pt x="2487475" y="2221381"/>
                  <a:pt x="2603607" y="2271952"/>
                </a:cubicBezTo>
                <a:cubicBezTo>
                  <a:pt x="2719739" y="2322523"/>
                  <a:pt x="2845237" y="2391825"/>
                  <a:pt x="2929526" y="2451761"/>
                </a:cubicBezTo>
                <a:cubicBezTo>
                  <a:pt x="3013815" y="2511697"/>
                  <a:pt x="3075628" y="2577252"/>
                  <a:pt x="3109344" y="2631569"/>
                </a:cubicBezTo>
                <a:cubicBezTo>
                  <a:pt x="3143060" y="2685886"/>
                  <a:pt x="3137440" y="2734584"/>
                  <a:pt x="3131821" y="2777663"/>
                </a:cubicBezTo>
                <a:cubicBezTo>
                  <a:pt x="3126202" y="2820742"/>
                  <a:pt x="3139313" y="2848837"/>
                  <a:pt x="3075628" y="2890043"/>
                </a:cubicBezTo>
                <a:cubicBezTo>
                  <a:pt x="3011943" y="2931249"/>
                  <a:pt x="2877080" y="2979948"/>
                  <a:pt x="2749709" y="3024900"/>
                </a:cubicBezTo>
                <a:cubicBezTo>
                  <a:pt x="2622338" y="3069852"/>
                  <a:pt x="2438775" y="3129788"/>
                  <a:pt x="2311404" y="3159756"/>
                </a:cubicBezTo>
                <a:cubicBezTo>
                  <a:pt x="2184033" y="3189724"/>
                  <a:pt x="2110983" y="3191597"/>
                  <a:pt x="1985485" y="3204708"/>
                </a:cubicBezTo>
                <a:cubicBezTo>
                  <a:pt x="1859987" y="3217819"/>
                  <a:pt x="1682043" y="3230930"/>
                  <a:pt x="1558418" y="3238422"/>
                </a:cubicBezTo>
                <a:cubicBezTo>
                  <a:pt x="1434793" y="3245914"/>
                  <a:pt x="1341138" y="3255279"/>
                  <a:pt x="1243737" y="3249660"/>
                </a:cubicBezTo>
                <a:cubicBezTo>
                  <a:pt x="1146336" y="3244041"/>
                  <a:pt x="1052681" y="3230930"/>
                  <a:pt x="974011" y="3204708"/>
                </a:cubicBezTo>
                <a:cubicBezTo>
                  <a:pt x="895341" y="3178486"/>
                  <a:pt x="814798" y="3135407"/>
                  <a:pt x="771717" y="3092328"/>
                </a:cubicBezTo>
                <a:cubicBezTo>
                  <a:pt x="728636" y="3049249"/>
                  <a:pt x="715524" y="2996804"/>
                  <a:pt x="715524" y="2946233"/>
                </a:cubicBezTo>
                <a:cubicBezTo>
                  <a:pt x="715524" y="2895662"/>
                  <a:pt x="732382" y="2826361"/>
                  <a:pt x="771717" y="2788901"/>
                </a:cubicBezTo>
                <a:cubicBezTo>
                  <a:pt x="811052" y="2751441"/>
                  <a:pt x="865372" y="2734584"/>
                  <a:pt x="951534" y="2721473"/>
                </a:cubicBezTo>
                <a:cubicBezTo>
                  <a:pt x="1037696" y="2708362"/>
                  <a:pt x="1174433" y="2704616"/>
                  <a:pt x="1288692" y="2710235"/>
                </a:cubicBezTo>
                <a:cubicBezTo>
                  <a:pt x="1402951" y="2715854"/>
                  <a:pt x="1528448" y="2738330"/>
                  <a:pt x="1637088" y="2755187"/>
                </a:cubicBezTo>
                <a:cubicBezTo>
                  <a:pt x="1745728" y="2772044"/>
                  <a:pt x="1837510" y="2788901"/>
                  <a:pt x="1940530" y="2811377"/>
                </a:cubicBezTo>
                <a:cubicBezTo>
                  <a:pt x="2043551" y="2833853"/>
                  <a:pt x="2146571" y="2848837"/>
                  <a:pt x="2255211" y="2890043"/>
                </a:cubicBezTo>
                <a:cubicBezTo>
                  <a:pt x="2363851" y="2931249"/>
                  <a:pt x="2489349" y="3002424"/>
                  <a:pt x="2592369" y="3058614"/>
                </a:cubicBezTo>
                <a:cubicBezTo>
                  <a:pt x="2695389" y="3114804"/>
                  <a:pt x="2805902" y="3169121"/>
                  <a:pt x="2873333" y="3227184"/>
                </a:cubicBezTo>
                <a:cubicBezTo>
                  <a:pt x="2940764" y="3285247"/>
                  <a:pt x="2983846" y="3354548"/>
                  <a:pt x="2996958" y="3406992"/>
                </a:cubicBezTo>
                <a:cubicBezTo>
                  <a:pt x="3010070" y="3459436"/>
                  <a:pt x="2980100" y="3506261"/>
                  <a:pt x="2952004" y="3541848"/>
                </a:cubicBezTo>
                <a:cubicBezTo>
                  <a:pt x="2923908" y="3577435"/>
                  <a:pt x="2897684" y="3588674"/>
                  <a:pt x="2828379" y="3620515"/>
                </a:cubicBezTo>
                <a:cubicBezTo>
                  <a:pt x="2759074" y="3652356"/>
                  <a:pt x="2633577" y="3697308"/>
                  <a:pt x="2536176" y="3732895"/>
                </a:cubicBezTo>
                <a:cubicBezTo>
                  <a:pt x="2438775" y="3768482"/>
                  <a:pt x="2382581" y="3804069"/>
                  <a:pt x="2243972" y="3834037"/>
                </a:cubicBezTo>
                <a:cubicBezTo>
                  <a:pt x="2105363" y="3864005"/>
                  <a:pt x="1861860" y="3899592"/>
                  <a:pt x="1704520" y="3912703"/>
                </a:cubicBezTo>
                <a:cubicBezTo>
                  <a:pt x="1547180" y="3925814"/>
                  <a:pt x="1419808" y="3923941"/>
                  <a:pt x="1299930" y="3912703"/>
                </a:cubicBezTo>
                <a:cubicBezTo>
                  <a:pt x="1180052" y="3901465"/>
                  <a:pt x="1056428" y="3871497"/>
                  <a:pt x="985250" y="3845275"/>
                </a:cubicBezTo>
                <a:cubicBezTo>
                  <a:pt x="914072" y="3819053"/>
                  <a:pt x="893468" y="3796577"/>
                  <a:pt x="872864" y="3755371"/>
                </a:cubicBezTo>
                <a:cubicBezTo>
                  <a:pt x="852260" y="3714165"/>
                  <a:pt x="846640" y="3642990"/>
                  <a:pt x="861625" y="3598038"/>
                </a:cubicBezTo>
                <a:cubicBezTo>
                  <a:pt x="876610" y="3553086"/>
                  <a:pt x="904707" y="3515626"/>
                  <a:pt x="962773" y="3485658"/>
                </a:cubicBezTo>
                <a:cubicBezTo>
                  <a:pt x="1020839" y="3455690"/>
                  <a:pt x="1110748" y="3427595"/>
                  <a:pt x="1210022" y="3418230"/>
                </a:cubicBezTo>
                <a:cubicBezTo>
                  <a:pt x="1309296" y="3408865"/>
                  <a:pt x="1459144" y="3420103"/>
                  <a:pt x="1558418" y="3429468"/>
                </a:cubicBezTo>
                <a:cubicBezTo>
                  <a:pt x="1657692" y="3438833"/>
                  <a:pt x="1698900" y="3448198"/>
                  <a:pt x="1805667" y="3474420"/>
                </a:cubicBezTo>
                <a:cubicBezTo>
                  <a:pt x="1912434" y="3500642"/>
                  <a:pt x="2079140" y="3543721"/>
                  <a:pt x="2199018" y="3586800"/>
                </a:cubicBezTo>
                <a:cubicBezTo>
                  <a:pt x="2318896" y="3629879"/>
                  <a:pt x="2435028" y="3684197"/>
                  <a:pt x="2524937" y="3732895"/>
                </a:cubicBezTo>
                <a:cubicBezTo>
                  <a:pt x="2614846" y="3781593"/>
                  <a:pt x="2687896" y="3834037"/>
                  <a:pt x="2738470" y="3878989"/>
                </a:cubicBezTo>
                <a:cubicBezTo>
                  <a:pt x="2789044" y="3923941"/>
                  <a:pt x="2817140" y="3952036"/>
                  <a:pt x="2828379" y="4002607"/>
                </a:cubicBezTo>
                <a:cubicBezTo>
                  <a:pt x="2839618" y="4053178"/>
                  <a:pt x="2824633" y="4133717"/>
                  <a:pt x="2805902" y="4182415"/>
                </a:cubicBezTo>
                <a:cubicBezTo>
                  <a:pt x="2787171" y="4231113"/>
                  <a:pt x="2762821" y="4262955"/>
                  <a:pt x="2715993" y="4294796"/>
                </a:cubicBezTo>
                <a:cubicBezTo>
                  <a:pt x="2669166" y="4326637"/>
                  <a:pt x="2524937" y="4373462"/>
                  <a:pt x="2524937" y="4373462"/>
                </a:cubicBezTo>
                <a:cubicBezTo>
                  <a:pt x="2451886" y="4403430"/>
                  <a:pt x="2390074" y="4444636"/>
                  <a:pt x="2277688" y="4474604"/>
                </a:cubicBezTo>
                <a:cubicBezTo>
                  <a:pt x="2165302" y="4504572"/>
                  <a:pt x="2000469" y="4540159"/>
                  <a:pt x="1850621" y="4553270"/>
                </a:cubicBezTo>
                <a:cubicBezTo>
                  <a:pt x="1700773" y="4566381"/>
                  <a:pt x="1489114" y="4558889"/>
                  <a:pt x="1378601" y="4553270"/>
                </a:cubicBezTo>
                <a:cubicBezTo>
                  <a:pt x="1268088" y="4547651"/>
                  <a:pt x="1245610" y="4545778"/>
                  <a:pt x="1187544" y="4519556"/>
                </a:cubicBezTo>
                <a:cubicBezTo>
                  <a:pt x="1129478" y="4493334"/>
                  <a:pt x="1062047" y="4439017"/>
                  <a:pt x="1030204" y="4395938"/>
                </a:cubicBezTo>
                <a:cubicBezTo>
                  <a:pt x="998361" y="4352859"/>
                  <a:pt x="983376" y="4307906"/>
                  <a:pt x="996488" y="4261081"/>
                </a:cubicBezTo>
                <a:cubicBezTo>
                  <a:pt x="1009600" y="4214256"/>
                  <a:pt x="1043316" y="4144955"/>
                  <a:pt x="1108874" y="4114987"/>
                </a:cubicBezTo>
                <a:cubicBezTo>
                  <a:pt x="1174432" y="4085019"/>
                  <a:pt x="1286819" y="4081273"/>
                  <a:pt x="1389839" y="4081273"/>
                </a:cubicBezTo>
                <a:cubicBezTo>
                  <a:pt x="1492859" y="4081273"/>
                  <a:pt x="1622104" y="4098130"/>
                  <a:pt x="1726997" y="4114987"/>
                </a:cubicBezTo>
                <a:cubicBezTo>
                  <a:pt x="1831890" y="4131844"/>
                  <a:pt x="1919926" y="4152447"/>
                  <a:pt x="2019200" y="4182415"/>
                </a:cubicBezTo>
                <a:cubicBezTo>
                  <a:pt x="2118474" y="4212383"/>
                  <a:pt x="2234606" y="4247971"/>
                  <a:pt x="2322642" y="4294796"/>
                </a:cubicBezTo>
                <a:cubicBezTo>
                  <a:pt x="2410678" y="4341621"/>
                  <a:pt x="2487475" y="4409049"/>
                  <a:pt x="2547414" y="4463366"/>
                </a:cubicBezTo>
                <a:cubicBezTo>
                  <a:pt x="2607353" y="4517683"/>
                  <a:pt x="2646688" y="4564508"/>
                  <a:pt x="2682277" y="4620698"/>
                </a:cubicBezTo>
                <a:cubicBezTo>
                  <a:pt x="2717866" y="4676888"/>
                  <a:pt x="2760947" y="4800506"/>
                  <a:pt x="2760947" y="4800506"/>
                </a:cubicBezTo>
              </a:path>
            </a:pathLst>
          </a:custGeom>
          <a:effectLst>
            <a:outerShdw blurRad="50800" dist="38100" dir="2700000">
              <a:srgbClr val="000000">
                <a:alpha val="43000"/>
              </a:srgbClr>
            </a:outerShdw>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91140" name="TextBox 19"/>
          <p:cNvSpPr txBox="1">
            <a:spLocks noChangeArrowheads="1"/>
          </p:cNvSpPr>
          <p:nvPr/>
        </p:nvSpPr>
        <p:spPr bwMode="auto">
          <a:xfrm>
            <a:off x="2868613" y="1276350"/>
            <a:ext cx="2268537" cy="523875"/>
          </a:xfrm>
          <a:prstGeom prst="rect">
            <a:avLst/>
          </a:prstGeom>
          <a:noFill/>
          <a:ln w="9525">
            <a:noFill/>
            <a:miter lim="800000"/>
            <a:headEnd/>
            <a:tailEnd/>
          </a:ln>
        </p:spPr>
        <p:txBody>
          <a:bodyPr>
            <a:spAutoFit/>
          </a:bodyPr>
          <a:lstStyle/>
          <a:p>
            <a:pPr algn="ctr"/>
            <a:r>
              <a:rPr lang="en-US" sz="1400" b="1" i="1"/>
              <a:t>Events, behaviors, results (visible)</a:t>
            </a:r>
          </a:p>
        </p:txBody>
      </p:sp>
      <p:sp>
        <p:nvSpPr>
          <p:cNvPr id="91141" name="TextBox 20"/>
          <p:cNvSpPr txBox="1">
            <a:spLocks noChangeArrowheads="1"/>
          </p:cNvSpPr>
          <p:nvPr/>
        </p:nvSpPr>
        <p:spPr bwMode="auto">
          <a:xfrm>
            <a:off x="2141538" y="2009775"/>
            <a:ext cx="2270125" cy="277813"/>
          </a:xfrm>
          <a:prstGeom prst="rect">
            <a:avLst/>
          </a:prstGeom>
          <a:noFill/>
          <a:ln w="9525">
            <a:noFill/>
            <a:miter lim="800000"/>
            <a:headEnd/>
            <a:tailEnd/>
          </a:ln>
        </p:spPr>
        <p:txBody>
          <a:bodyPr>
            <a:spAutoFit/>
          </a:bodyPr>
          <a:lstStyle/>
          <a:p>
            <a:pPr algn="ctr"/>
            <a:r>
              <a:rPr lang="en-US" sz="1200" b="1" i="1"/>
              <a:t>patterns</a:t>
            </a:r>
          </a:p>
        </p:txBody>
      </p:sp>
      <p:sp>
        <p:nvSpPr>
          <p:cNvPr id="91142" name="TextBox 21"/>
          <p:cNvSpPr txBox="1">
            <a:spLocks noChangeArrowheads="1"/>
          </p:cNvSpPr>
          <p:nvPr/>
        </p:nvSpPr>
        <p:spPr bwMode="auto">
          <a:xfrm>
            <a:off x="2635250" y="2747963"/>
            <a:ext cx="2268538" cy="276225"/>
          </a:xfrm>
          <a:prstGeom prst="rect">
            <a:avLst/>
          </a:prstGeom>
          <a:noFill/>
          <a:ln w="9525">
            <a:noFill/>
            <a:miter lim="800000"/>
            <a:headEnd/>
            <a:tailEnd/>
          </a:ln>
        </p:spPr>
        <p:txBody>
          <a:bodyPr>
            <a:spAutoFit/>
          </a:bodyPr>
          <a:lstStyle/>
          <a:p>
            <a:pPr algn="ctr"/>
            <a:r>
              <a:rPr lang="en-US" sz="1200" b="1" i="1"/>
              <a:t>system dynamics</a:t>
            </a:r>
          </a:p>
        </p:txBody>
      </p:sp>
      <p:sp>
        <p:nvSpPr>
          <p:cNvPr id="91143" name="TextBox 22"/>
          <p:cNvSpPr txBox="1">
            <a:spLocks noChangeArrowheads="1"/>
          </p:cNvSpPr>
          <p:nvPr/>
        </p:nvSpPr>
        <p:spPr bwMode="auto">
          <a:xfrm>
            <a:off x="2978150" y="3503613"/>
            <a:ext cx="2268538" cy="276225"/>
          </a:xfrm>
          <a:prstGeom prst="rect">
            <a:avLst/>
          </a:prstGeom>
          <a:noFill/>
          <a:ln w="9525">
            <a:noFill/>
            <a:miter lim="800000"/>
            <a:headEnd/>
            <a:tailEnd/>
          </a:ln>
        </p:spPr>
        <p:txBody>
          <a:bodyPr>
            <a:spAutoFit/>
          </a:bodyPr>
          <a:lstStyle/>
          <a:p>
            <a:pPr algn="ctr"/>
            <a:r>
              <a:rPr lang="en-US" sz="1200" b="1" i="1"/>
              <a:t>structure &amp; processes</a:t>
            </a:r>
          </a:p>
        </p:txBody>
      </p:sp>
      <p:sp>
        <p:nvSpPr>
          <p:cNvPr id="91144" name="TextBox 23"/>
          <p:cNvSpPr txBox="1">
            <a:spLocks noChangeArrowheads="1"/>
          </p:cNvSpPr>
          <p:nvPr/>
        </p:nvSpPr>
        <p:spPr bwMode="auto">
          <a:xfrm>
            <a:off x="2690813" y="4217988"/>
            <a:ext cx="2270125" cy="276225"/>
          </a:xfrm>
          <a:prstGeom prst="rect">
            <a:avLst/>
          </a:prstGeom>
          <a:noFill/>
          <a:ln w="9525">
            <a:noFill/>
            <a:miter lim="800000"/>
            <a:headEnd/>
            <a:tailEnd/>
          </a:ln>
        </p:spPr>
        <p:txBody>
          <a:bodyPr>
            <a:spAutoFit/>
          </a:bodyPr>
          <a:lstStyle/>
          <a:p>
            <a:pPr algn="ctr"/>
            <a:r>
              <a:rPr lang="en-US" sz="1200" b="1" i="1"/>
              <a:t>norms</a:t>
            </a:r>
          </a:p>
        </p:txBody>
      </p:sp>
      <p:sp>
        <p:nvSpPr>
          <p:cNvPr id="91145" name="TextBox 24"/>
          <p:cNvSpPr txBox="1">
            <a:spLocks noChangeArrowheads="1"/>
          </p:cNvSpPr>
          <p:nvPr/>
        </p:nvSpPr>
        <p:spPr bwMode="auto">
          <a:xfrm>
            <a:off x="2927350" y="4895850"/>
            <a:ext cx="2268538" cy="276225"/>
          </a:xfrm>
          <a:prstGeom prst="rect">
            <a:avLst/>
          </a:prstGeom>
          <a:noFill/>
          <a:ln w="9525">
            <a:noFill/>
            <a:miter lim="800000"/>
            <a:headEnd/>
            <a:tailEnd/>
          </a:ln>
        </p:spPr>
        <p:txBody>
          <a:bodyPr>
            <a:spAutoFit/>
          </a:bodyPr>
          <a:lstStyle/>
          <a:p>
            <a:pPr algn="ctr"/>
            <a:r>
              <a:rPr lang="en-US" sz="1200" b="1" i="1"/>
              <a:t>principles</a:t>
            </a:r>
          </a:p>
        </p:txBody>
      </p:sp>
      <p:sp>
        <p:nvSpPr>
          <p:cNvPr id="91146" name="TextBox 25"/>
          <p:cNvSpPr txBox="1">
            <a:spLocks noChangeArrowheads="1"/>
          </p:cNvSpPr>
          <p:nvPr/>
        </p:nvSpPr>
        <p:spPr bwMode="auto">
          <a:xfrm>
            <a:off x="3092450" y="5553075"/>
            <a:ext cx="2270125" cy="277813"/>
          </a:xfrm>
          <a:prstGeom prst="rect">
            <a:avLst/>
          </a:prstGeom>
          <a:noFill/>
          <a:ln w="9525">
            <a:noFill/>
            <a:miter lim="800000"/>
            <a:headEnd/>
            <a:tailEnd/>
          </a:ln>
        </p:spPr>
        <p:txBody>
          <a:bodyPr>
            <a:spAutoFit/>
          </a:bodyPr>
          <a:lstStyle/>
          <a:p>
            <a:pPr algn="ctr"/>
            <a:r>
              <a:rPr lang="en-US" sz="1200" b="1" i="1"/>
              <a:t>paradigms</a:t>
            </a:r>
          </a:p>
        </p:txBody>
      </p:sp>
      <p:cxnSp>
        <p:nvCxnSpPr>
          <p:cNvPr id="28" name="Straight Arrow Connector 27"/>
          <p:cNvCxnSpPr/>
          <p:nvPr/>
        </p:nvCxnSpPr>
        <p:spPr>
          <a:xfrm>
            <a:off x="5945188" y="1538288"/>
            <a:ext cx="320675" cy="288925"/>
          </a:xfrm>
          <a:prstGeom prst="straightConnector1">
            <a:avLst/>
          </a:prstGeom>
          <a:ln w="317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rot="16200000" flipH="1">
            <a:off x="5760244" y="2253457"/>
            <a:ext cx="295275" cy="261937"/>
          </a:xfrm>
          <a:prstGeom prst="straightConnector1">
            <a:avLst/>
          </a:prstGeom>
          <a:ln w="317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rot="16200000" flipH="1">
            <a:off x="5578475" y="2962276"/>
            <a:ext cx="295275" cy="260350"/>
          </a:xfrm>
          <a:prstGeom prst="straightConnector1">
            <a:avLst/>
          </a:prstGeom>
          <a:ln w="317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rot="16200000" flipH="1">
            <a:off x="5413375" y="3722688"/>
            <a:ext cx="295275" cy="260350"/>
          </a:xfrm>
          <a:prstGeom prst="straightConnector1">
            <a:avLst/>
          </a:prstGeom>
          <a:ln w="317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rot="16200000" flipH="1">
            <a:off x="5272881" y="4425157"/>
            <a:ext cx="296863" cy="260350"/>
          </a:xfrm>
          <a:prstGeom prst="straightConnector1">
            <a:avLst/>
          </a:prstGeom>
          <a:ln w="317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rot="16200000" flipH="1">
            <a:off x="5133975" y="5037138"/>
            <a:ext cx="268287" cy="261938"/>
          </a:xfrm>
          <a:prstGeom prst="straightConnector1">
            <a:avLst/>
          </a:prstGeom>
          <a:ln w="317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91153" name="Group 31"/>
          <p:cNvGrpSpPr>
            <a:grpSpLocks/>
          </p:cNvGrpSpPr>
          <p:nvPr/>
        </p:nvGrpSpPr>
        <p:grpSpPr bwMode="auto">
          <a:xfrm>
            <a:off x="738188" y="2532063"/>
            <a:ext cx="1352550" cy="1992312"/>
            <a:chOff x="358050" y="2276844"/>
            <a:chExt cx="1352873" cy="1992664"/>
          </a:xfrm>
        </p:grpSpPr>
        <p:sp>
          <p:nvSpPr>
            <p:cNvPr id="18" name="Isosceles Triangle 17"/>
            <p:cNvSpPr>
              <a:spLocks noChangeAspect="1"/>
            </p:cNvSpPr>
            <p:nvPr/>
          </p:nvSpPr>
          <p:spPr>
            <a:xfrm>
              <a:off x="358050" y="2532476"/>
              <a:ext cx="1352873" cy="1505216"/>
            </a:xfrm>
            <a:prstGeom prst="triangle">
              <a:avLst/>
            </a:prstGeom>
            <a:solidFill>
              <a:schemeClr val="accent4">
                <a:lumMod val="40000"/>
                <a:lumOff val="60000"/>
                <a:alpha val="27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1165" name="TextBox 26"/>
            <p:cNvSpPr txBox="1">
              <a:spLocks noChangeArrowheads="1"/>
            </p:cNvSpPr>
            <p:nvPr/>
          </p:nvSpPr>
          <p:spPr bwMode="auto">
            <a:xfrm>
              <a:off x="421600" y="3961731"/>
              <a:ext cx="1210607" cy="307777"/>
            </a:xfrm>
            <a:prstGeom prst="rect">
              <a:avLst/>
            </a:prstGeom>
            <a:noFill/>
            <a:ln w="9525">
              <a:noFill/>
              <a:miter lim="800000"/>
              <a:headEnd/>
              <a:tailEnd/>
            </a:ln>
          </p:spPr>
          <p:txBody>
            <a:bodyPr>
              <a:spAutoFit/>
            </a:bodyPr>
            <a:lstStyle/>
            <a:p>
              <a:pPr algn="ctr"/>
              <a:r>
                <a:rPr lang="en-US" sz="1400" b="1">
                  <a:solidFill>
                    <a:srgbClr val="660066"/>
                  </a:solidFill>
                  <a:cs typeface="Arial" charset="0"/>
                </a:rPr>
                <a:t>Boundaries</a:t>
              </a:r>
            </a:p>
          </p:txBody>
        </p:sp>
        <p:sp>
          <p:nvSpPr>
            <p:cNvPr id="91166" name="TextBox 28"/>
            <p:cNvSpPr txBox="1">
              <a:spLocks noChangeArrowheads="1"/>
            </p:cNvSpPr>
            <p:nvPr/>
          </p:nvSpPr>
          <p:spPr bwMode="auto">
            <a:xfrm rot="-3938434">
              <a:off x="-389021" y="3096612"/>
              <a:ext cx="1947314" cy="307777"/>
            </a:xfrm>
            <a:prstGeom prst="rect">
              <a:avLst/>
            </a:prstGeom>
            <a:noFill/>
            <a:ln w="9525">
              <a:noFill/>
              <a:miter lim="800000"/>
              <a:headEnd/>
              <a:tailEnd/>
            </a:ln>
          </p:spPr>
          <p:txBody>
            <a:bodyPr>
              <a:spAutoFit/>
            </a:bodyPr>
            <a:lstStyle/>
            <a:p>
              <a:pPr algn="ctr"/>
              <a:r>
                <a:rPr lang="en-US" sz="1400" b="1">
                  <a:solidFill>
                    <a:srgbClr val="660066"/>
                  </a:solidFill>
                  <a:cs typeface="Arial" charset="0"/>
                </a:rPr>
                <a:t>Relationships </a:t>
              </a:r>
            </a:p>
          </p:txBody>
        </p:sp>
        <p:sp>
          <p:nvSpPr>
            <p:cNvPr id="91167" name="TextBox 29"/>
            <p:cNvSpPr txBox="1">
              <a:spLocks noChangeArrowheads="1"/>
            </p:cNvSpPr>
            <p:nvPr/>
          </p:nvSpPr>
          <p:spPr bwMode="auto">
            <a:xfrm rot="3944427">
              <a:off x="747250" y="3102651"/>
              <a:ext cx="1485573" cy="307777"/>
            </a:xfrm>
            <a:prstGeom prst="rect">
              <a:avLst/>
            </a:prstGeom>
            <a:noFill/>
            <a:ln w="9525">
              <a:noFill/>
              <a:miter lim="800000"/>
              <a:headEnd/>
              <a:tailEnd/>
            </a:ln>
          </p:spPr>
          <p:txBody>
            <a:bodyPr>
              <a:spAutoFit/>
            </a:bodyPr>
            <a:lstStyle/>
            <a:p>
              <a:pPr algn="ctr"/>
              <a:r>
                <a:rPr lang="en-US" sz="1400" b="1">
                  <a:solidFill>
                    <a:srgbClr val="660066"/>
                  </a:solidFill>
                  <a:cs typeface="Arial" charset="0"/>
                </a:rPr>
                <a:t>Perspectives</a:t>
              </a:r>
            </a:p>
          </p:txBody>
        </p:sp>
      </p:grpSp>
      <p:sp>
        <p:nvSpPr>
          <p:cNvPr id="91154" name="TextBox 32"/>
          <p:cNvSpPr txBox="1">
            <a:spLocks noChangeArrowheads="1"/>
          </p:cNvSpPr>
          <p:nvPr/>
        </p:nvSpPr>
        <p:spPr bwMode="auto">
          <a:xfrm>
            <a:off x="434975" y="1298575"/>
            <a:ext cx="1946275" cy="646113"/>
          </a:xfrm>
          <a:prstGeom prst="rect">
            <a:avLst/>
          </a:prstGeom>
          <a:noFill/>
          <a:ln w="9525">
            <a:noFill/>
            <a:miter lim="800000"/>
            <a:headEnd/>
            <a:tailEnd/>
          </a:ln>
        </p:spPr>
        <p:txBody>
          <a:bodyPr>
            <a:spAutoFit/>
          </a:bodyPr>
          <a:lstStyle/>
          <a:p>
            <a:pPr algn="ctr"/>
            <a:r>
              <a:rPr lang="en-US" b="1">
                <a:solidFill>
                  <a:srgbClr val="660066"/>
                </a:solidFill>
                <a:cs typeface="Arial" charset="0"/>
              </a:rPr>
              <a:t>Understanding (Analysis)</a:t>
            </a:r>
          </a:p>
        </p:txBody>
      </p:sp>
      <p:cxnSp>
        <p:nvCxnSpPr>
          <p:cNvPr id="35" name="Straight Arrow Connector 34"/>
          <p:cNvCxnSpPr/>
          <p:nvPr/>
        </p:nvCxnSpPr>
        <p:spPr>
          <a:xfrm rot="5400000">
            <a:off x="604838" y="5326063"/>
            <a:ext cx="1544637" cy="1587"/>
          </a:xfrm>
          <a:prstGeom prst="straightConnector1">
            <a:avLst/>
          </a:prstGeom>
          <a:ln w="41275"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rot="5400000">
            <a:off x="1108869" y="2270919"/>
            <a:ext cx="611188" cy="0"/>
          </a:xfrm>
          <a:prstGeom prst="straightConnector1">
            <a:avLst/>
          </a:prstGeom>
          <a:ln w="41275"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1" name="Isosceles Triangle 40"/>
          <p:cNvSpPr>
            <a:spLocks noChangeAspect="1"/>
          </p:cNvSpPr>
          <p:nvPr/>
        </p:nvSpPr>
        <p:spPr>
          <a:xfrm>
            <a:off x="6907213" y="2797175"/>
            <a:ext cx="1352550" cy="1504950"/>
          </a:xfrm>
          <a:prstGeom prst="triangle">
            <a:avLst/>
          </a:prstGeom>
          <a:solidFill>
            <a:schemeClr val="accent4">
              <a:lumMod val="40000"/>
              <a:lumOff val="60000"/>
              <a:alpha val="27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1158" name="TextBox 45"/>
          <p:cNvSpPr txBox="1">
            <a:spLocks noChangeArrowheads="1"/>
          </p:cNvSpPr>
          <p:nvPr/>
        </p:nvSpPr>
        <p:spPr bwMode="auto">
          <a:xfrm>
            <a:off x="6604000" y="1306513"/>
            <a:ext cx="1946275" cy="369887"/>
          </a:xfrm>
          <a:prstGeom prst="rect">
            <a:avLst/>
          </a:prstGeom>
          <a:noFill/>
          <a:ln w="9525">
            <a:noFill/>
            <a:miter lim="800000"/>
            <a:headEnd/>
            <a:tailEnd/>
          </a:ln>
        </p:spPr>
        <p:txBody>
          <a:bodyPr>
            <a:spAutoFit/>
          </a:bodyPr>
          <a:lstStyle/>
          <a:p>
            <a:pPr algn="ctr"/>
            <a:r>
              <a:rPr lang="en-US" b="1">
                <a:solidFill>
                  <a:srgbClr val="660066"/>
                </a:solidFill>
                <a:cs typeface="Arial" charset="0"/>
              </a:rPr>
              <a:t>Influencing</a:t>
            </a:r>
          </a:p>
        </p:txBody>
      </p:sp>
      <p:cxnSp>
        <p:nvCxnSpPr>
          <p:cNvPr id="47" name="Straight Arrow Connector 46"/>
          <p:cNvCxnSpPr/>
          <p:nvPr/>
        </p:nvCxnSpPr>
        <p:spPr>
          <a:xfrm rot="5400000">
            <a:off x="6773863" y="5335588"/>
            <a:ext cx="1544637" cy="1587"/>
          </a:xfrm>
          <a:prstGeom prst="straightConnector1">
            <a:avLst/>
          </a:prstGeom>
          <a:ln w="41275"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a:stCxn id="91158" idx="2"/>
          </p:cNvCxnSpPr>
          <p:nvPr/>
        </p:nvCxnSpPr>
        <p:spPr>
          <a:xfrm rot="16200000" flipH="1">
            <a:off x="7126288" y="2127250"/>
            <a:ext cx="908050" cy="6350"/>
          </a:xfrm>
          <a:prstGeom prst="straightConnector1">
            <a:avLst/>
          </a:prstGeom>
          <a:ln w="41275"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91161" name="TextBox 33"/>
          <p:cNvSpPr txBox="1">
            <a:spLocks noChangeArrowheads="1"/>
          </p:cNvSpPr>
          <p:nvPr/>
        </p:nvSpPr>
        <p:spPr bwMode="auto">
          <a:xfrm>
            <a:off x="6972300" y="4232275"/>
            <a:ext cx="1211263" cy="307975"/>
          </a:xfrm>
          <a:prstGeom prst="rect">
            <a:avLst/>
          </a:prstGeom>
          <a:noFill/>
          <a:ln w="9525">
            <a:noFill/>
            <a:miter lim="800000"/>
            <a:headEnd/>
            <a:tailEnd/>
          </a:ln>
        </p:spPr>
        <p:txBody>
          <a:bodyPr>
            <a:spAutoFit/>
          </a:bodyPr>
          <a:lstStyle/>
          <a:p>
            <a:pPr algn="ctr"/>
            <a:r>
              <a:rPr lang="en-US" sz="1400" b="1">
                <a:solidFill>
                  <a:srgbClr val="660066"/>
                </a:solidFill>
                <a:cs typeface="Arial" charset="0"/>
              </a:rPr>
              <a:t>Boundaries</a:t>
            </a:r>
          </a:p>
        </p:txBody>
      </p:sp>
      <p:sp>
        <p:nvSpPr>
          <p:cNvPr id="91162" name="TextBox 36"/>
          <p:cNvSpPr txBox="1">
            <a:spLocks noChangeArrowheads="1"/>
          </p:cNvSpPr>
          <p:nvPr/>
        </p:nvSpPr>
        <p:spPr bwMode="auto">
          <a:xfrm rot="-3938434">
            <a:off x="6161882" y="3367881"/>
            <a:ext cx="1947862" cy="307975"/>
          </a:xfrm>
          <a:prstGeom prst="rect">
            <a:avLst/>
          </a:prstGeom>
          <a:noFill/>
          <a:ln w="9525">
            <a:noFill/>
            <a:miter lim="800000"/>
            <a:headEnd/>
            <a:tailEnd/>
          </a:ln>
        </p:spPr>
        <p:txBody>
          <a:bodyPr>
            <a:spAutoFit/>
          </a:bodyPr>
          <a:lstStyle/>
          <a:p>
            <a:pPr algn="ctr"/>
            <a:r>
              <a:rPr lang="en-US" sz="1400" b="1">
                <a:solidFill>
                  <a:srgbClr val="660066"/>
                </a:solidFill>
                <a:cs typeface="Arial" charset="0"/>
              </a:rPr>
              <a:t>Relationships </a:t>
            </a:r>
          </a:p>
        </p:txBody>
      </p:sp>
      <p:sp>
        <p:nvSpPr>
          <p:cNvPr id="91163" name="TextBox 37"/>
          <p:cNvSpPr txBox="1">
            <a:spLocks noChangeArrowheads="1"/>
          </p:cNvSpPr>
          <p:nvPr/>
        </p:nvSpPr>
        <p:spPr bwMode="auto">
          <a:xfrm rot="3944427">
            <a:off x="7297738" y="3373437"/>
            <a:ext cx="1485900" cy="307975"/>
          </a:xfrm>
          <a:prstGeom prst="rect">
            <a:avLst/>
          </a:prstGeom>
          <a:noFill/>
          <a:ln w="9525">
            <a:noFill/>
            <a:miter lim="800000"/>
            <a:headEnd/>
            <a:tailEnd/>
          </a:ln>
        </p:spPr>
        <p:txBody>
          <a:bodyPr>
            <a:spAutoFit/>
          </a:bodyPr>
          <a:lstStyle/>
          <a:p>
            <a:pPr algn="ctr"/>
            <a:r>
              <a:rPr lang="en-US" sz="1400" b="1">
                <a:solidFill>
                  <a:srgbClr val="660066"/>
                </a:solidFill>
                <a:cs typeface="Arial" charset="0"/>
              </a:rPr>
              <a:t>Perspectives</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3" name="Title 4"/>
          <p:cNvSpPr>
            <a:spLocks noGrp="1"/>
          </p:cNvSpPr>
          <p:nvPr>
            <p:ph type="title" idx="4294967295"/>
          </p:nvPr>
        </p:nvSpPr>
        <p:spPr>
          <a:xfrm>
            <a:off x="0" y="0"/>
            <a:ext cx="9144000" cy="1417638"/>
          </a:xfrm>
        </p:spPr>
        <p:txBody>
          <a:bodyPr/>
          <a:lstStyle/>
          <a:p>
            <a:r>
              <a:rPr lang="en-US" sz="3200" b="1" smtClean="0">
                <a:solidFill>
                  <a:srgbClr val="660066"/>
                </a:solidFill>
                <a:latin typeface="Arial" charset="0"/>
                <a:cs typeface="Arial" charset="0"/>
              </a:rPr>
              <a:t>System Dynamics Related to </a:t>
            </a:r>
            <a:br>
              <a:rPr lang="en-US" sz="3200" b="1" smtClean="0">
                <a:solidFill>
                  <a:srgbClr val="660066"/>
                </a:solidFill>
                <a:latin typeface="Arial" charset="0"/>
                <a:cs typeface="Arial" charset="0"/>
              </a:rPr>
            </a:br>
            <a:r>
              <a:rPr lang="en-US" sz="3200" b="1" smtClean="0">
                <a:solidFill>
                  <a:srgbClr val="660066"/>
                </a:solidFill>
                <a:latin typeface="Arial" charset="0"/>
                <a:cs typeface="Arial" charset="0"/>
              </a:rPr>
              <a:t>Certainty and Agreement</a:t>
            </a:r>
          </a:p>
        </p:txBody>
      </p:sp>
      <p:pic>
        <p:nvPicPr>
          <p:cNvPr id="95234" name="Picture 1" descr="PR.12.gr.AdaptOrgUnorg.3-13.jpg"/>
          <p:cNvPicPr>
            <a:picLocks noChangeAspect="1"/>
          </p:cNvPicPr>
          <p:nvPr/>
        </p:nvPicPr>
        <p:blipFill>
          <a:blip r:embed="rId2"/>
          <a:srcRect l="3848" r="5566" b="10091"/>
          <a:stretch>
            <a:fillRect/>
          </a:stretch>
        </p:blipFill>
        <p:spPr bwMode="auto">
          <a:xfrm>
            <a:off x="1946275" y="1443038"/>
            <a:ext cx="5318125" cy="4665662"/>
          </a:xfrm>
          <a:prstGeom prst="rect">
            <a:avLst/>
          </a:prstGeom>
          <a:noFill/>
          <a:ln w="9525">
            <a:noFill/>
            <a:miter lim="800000"/>
            <a:headEnd/>
            <a:tailEnd/>
          </a:ln>
        </p:spPr>
      </p:pic>
      <p:sp>
        <p:nvSpPr>
          <p:cNvPr id="37" name="Oval 36"/>
          <p:cNvSpPr/>
          <p:nvPr/>
        </p:nvSpPr>
        <p:spPr>
          <a:xfrm rot="18841084">
            <a:off x="3119338" y="1637947"/>
            <a:ext cx="2776906" cy="3587916"/>
          </a:xfrm>
          <a:prstGeom prst="ellipse">
            <a:avLst/>
          </a:prstGeom>
          <a:gradFill flip="none" rotWithShape="1">
            <a:gsLst>
              <a:gs pos="0">
                <a:srgbClr val="D9B8D3"/>
              </a:gs>
              <a:gs pos="58000">
                <a:srgbClr val="FFFFFF"/>
              </a:gs>
              <a:gs pos="100000">
                <a:srgbClr val="E3D2E4"/>
              </a:gs>
            </a:gsLst>
            <a:lin ang="0" scaled="1"/>
            <a:tileRect/>
          </a:gradFill>
          <a:ln>
            <a:noFill/>
          </a:ln>
          <a:effectLst>
            <a:softEdge rad="177800"/>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5238" name="TextBox 11"/>
          <p:cNvSpPr txBox="1">
            <a:spLocks noChangeArrowheads="1"/>
          </p:cNvSpPr>
          <p:nvPr/>
        </p:nvSpPr>
        <p:spPr bwMode="auto">
          <a:xfrm rot="-2617993">
            <a:off x="4695825" y="4160838"/>
            <a:ext cx="2768600" cy="584200"/>
          </a:xfrm>
          <a:prstGeom prst="rect">
            <a:avLst/>
          </a:prstGeom>
          <a:noFill/>
          <a:ln w="9525">
            <a:noFill/>
            <a:miter lim="800000"/>
            <a:headEnd/>
            <a:tailEnd/>
          </a:ln>
        </p:spPr>
        <p:txBody>
          <a:bodyPr>
            <a:spAutoFit/>
          </a:bodyPr>
          <a:lstStyle/>
          <a:p>
            <a:pPr algn="ctr"/>
            <a:r>
              <a:rPr lang="en-US" sz="1600"/>
              <a:t>ADAPTIVE</a:t>
            </a:r>
          </a:p>
          <a:p>
            <a:pPr algn="ctr"/>
            <a:r>
              <a:rPr lang="en-US" sz="1600"/>
              <a:t>(self-organizing, organic </a:t>
            </a:r>
          </a:p>
        </p:txBody>
      </p:sp>
      <p:cxnSp>
        <p:nvCxnSpPr>
          <p:cNvPr id="14" name="Straight Arrow Connector 13"/>
          <p:cNvCxnSpPr/>
          <p:nvPr/>
        </p:nvCxnSpPr>
        <p:spPr>
          <a:xfrm rot="5400000" flipH="1" flipV="1">
            <a:off x="4057650" y="2809875"/>
            <a:ext cx="1501775" cy="1387475"/>
          </a:xfrm>
          <a:prstGeom prst="straightConnector1">
            <a:avLst/>
          </a:prstGeom>
          <a:ln>
            <a:headEnd type="triangle"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4302125" y="3298825"/>
            <a:ext cx="1592263" cy="1511300"/>
          </a:xfrm>
          <a:prstGeom prst="straightConnector1">
            <a:avLst/>
          </a:prstGeom>
          <a:ln>
            <a:headEnd type="triangle"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rot="5400000" flipH="1" flipV="1">
            <a:off x="3262312" y="2554288"/>
            <a:ext cx="1698625" cy="1530350"/>
          </a:xfrm>
          <a:prstGeom prst="straightConnector1">
            <a:avLst/>
          </a:prstGeom>
          <a:ln>
            <a:headEnd type="triangle" w="lg" len="lg"/>
            <a:tailEnd type="triangle" w="lg" len="lg"/>
          </a:ln>
        </p:spPr>
        <p:style>
          <a:lnRef idx="2">
            <a:schemeClr val="accent1"/>
          </a:lnRef>
          <a:fillRef idx="0">
            <a:schemeClr val="accent1"/>
          </a:fillRef>
          <a:effectRef idx="1">
            <a:schemeClr val="accent1"/>
          </a:effectRef>
          <a:fontRef idx="minor">
            <a:schemeClr val="tx1"/>
          </a:fontRef>
        </p:style>
      </p:cxnSp>
      <p:sp>
        <p:nvSpPr>
          <p:cNvPr id="95242" name="TextBox 25"/>
          <p:cNvSpPr txBox="1">
            <a:spLocks noChangeArrowheads="1"/>
          </p:cNvSpPr>
          <p:nvPr/>
        </p:nvSpPr>
        <p:spPr bwMode="auto">
          <a:xfrm rot="2535217">
            <a:off x="2849563" y="4152900"/>
            <a:ext cx="801687" cy="276225"/>
          </a:xfrm>
          <a:prstGeom prst="rect">
            <a:avLst/>
          </a:prstGeom>
          <a:noFill/>
          <a:ln w="9525">
            <a:noFill/>
            <a:miter lim="800000"/>
            <a:headEnd/>
            <a:tailEnd/>
          </a:ln>
        </p:spPr>
        <p:txBody>
          <a:bodyPr>
            <a:spAutoFit/>
          </a:bodyPr>
          <a:lstStyle/>
          <a:p>
            <a:pPr algn="ctr"/>
            <a:r>
              <a:rPr lang="en-US" sz="1200" b="1"/>
              <a:t> Closed</a:t>
            </a:r>
          </a:p>
        </p:txBody>
      </p:sp>
      <p:sp>
        <p:nvSpPr>
          <p:cNvPr id="95243" name="TextBox 26"/>
          <p:cNvSpPr txBox="1">
            <a:spLocks noChangeArrowheads="1"/>
          </p:cNvSpPr>
          <p:nvPr/>
        </p:nvSpPr>
        <p:spPr bwMode="auto">
          <a:xfrm rot="2474350">
            <a:off x="3625850" y="4165600"/>
            <a:ext cx="728663" cy="461963"/>
          </a:xfrm>
          <a:prstGeom prst="rect">
            <a:avLst/>
          </a:prstGeom>
          <a:noFill/>
          <a:ln w="9525">
            <a:noFill/>
            <a:miter lim="800000"/>
            <a:headEnd/>
            <a:tailEnd/>
          </a:ln>
        </p:spPr>
        <p:txBody>
          <a:bodyPr>
            <a:spAutoFit/>
          </a:bodyPr>
          <a:lstStyle/>
          <a:p>
            <a:pPr algn="ctr"/>
            <a:r>
              <a:rPr lang="en-US" sz="1200" b="1"/>
              <a:t>Less Diverse</a:t>
            </a:r>
          </a:p>
        </p:txBody>
      </p:sp>
      <p:sp>
        <p:nvSpPr>
          <p:cNvPr id="95244" name="TextBox 27"/>
          <p:cNvSpPr txBox="1">
            <a:spLocks noChangeArrowheads="1"/>
          </p:cNvSpPr>
          <p:nvPr/>
        </p:nvSpPr>
        <p:spPr bwMode="auto">
          <a:xfrm rot="2552655">
            <a:off x="3630613" y="4708525"/>
            <a:ext cx="1093787" cy="461963"/>
          </a:xfrm>
          <a:prstGeom prst="rect">
            <a:avLst/>
          </a:prstGeom>
          <a:noFill/>
          <a:ln w="9525">
            <a:noFill/>
            <a:miter lim="800000"/>
            <a:headEnd/>
            <a:tailEnd/>
          </a:ln>
        </p:spPr>
        <p:txBody>
          <a:bodyPr>
            <a:spAutoFit/>
          </a:bodyPr>
          <a:lstStyle/>
          <a:p>
            <a:pPr algn="ctr"/>
            <a:r>
              <a:rPr lang="en-US" sz="1200" b="1"/>
              <a:t>Few Differences</a:t>
            </a:r>
          </a:p>
        </p:txBody>
      </p:sp>
      <p:sp>
        <p:nvSpPr>
          <p:cNvPr id="95245" name="TextBox 28"/>
          <p:cNvSpPr txBox="1">
            <a:spLocks noChangeArrowheads="1"/>
          </p:cNvSpPr>
          <p:nvPr/>
        </p:nvSpPr>
        <p:spPr bwMode="auto">
          <a:xfrm rot="2333789">
            <a:off x="5210175" y="2405063"/>
            <a:ext cx="804863" cy="461962"/>
          </a:xfrm>
          <a:prstGeom prst="rect">
            <a:avLst/>
          </a:prstGeom>
          <a:noFill/>
          <a:ln w="9525">
            <a:noFill/>
            <a:miter lim="800000"/>
            <a:headEnd/>
            <a:tailEnd/>
          </a:ln>
        </p:spPr>
        <p:txBody>
          <a:bodyPr>
            <a:spAutoFit/>
          </a:bodyPr>
          <a:lstStyle/>
          <a:p>
            <a:pPr algn="ctr"/>
            <a:r>
              <a:rPr lang="en-US" sz="1200" b="1"/>
              <a:t>More Diverse</a:t>
            </a:r>
          </a:p>
        </p:txBody>
      </p:sp>
      <p:sp>
        <p:nvSpPr>
          <p:cNvPr id="95246" name="TextBox 31"/>
          <p:cNvSpPr txBox="1">
            <a:spLocks noChangeArrowheads="1"/>
          </p:cNvSpPr>
          <p:nvPr/>
        </p:nvSpPr>
        <p:spPr bwMode="auto">
          <a:xfrm rot="2423666">
            <a:off x="5456238" y="2936875"/>
            <a:ext cx="1144587" cy="461963"/>
          </a:xfrm>
          <a:prstGeom prst="rect">
            <a:avLst/>
          </a:prstGeom>
          <a:noFill/>
          <a:ln w="9525">
            <a:noFill/>
            <a:miter lim="800000"/>
            <a:headEnd/>
            <a:tailEnd/>
          </a:ln>
        </p:spPr>
        <p:txBody>
          <a:bodyPr>
            <a:spAutoFit/>
          </a:bodyPr>
          <a:lstStyle/>
          <a:p>
            <a:pPr algn="ctr"/>
            <a:r>
              <a:rPr lang="en-US" sz="1200" b="1"/>
              <a:t>More Differences</a:t>
            </a:r>
          </a:p>
        </p:txBody>
      </p:sp>
      <p:sp>
        <p:nvSpPr>
          <p:cNvPr id="95247" name="TextBox 32"/>
          <p:cNvSpPr txBox="1">
            <a:spLocks noChangeArrowheads="1"/>
          </p:cNvSpPr>
          <p:nvPr/>
        </p:nvSpPr>
        <p:spPr bwMode="auto">
          <a:xfrm rot="2258690">
            <a:off x="4610100" y="2165350"/>
            <a:ext cx="684213" cy="461963"/>
          </a:xfrm>
          <a:prstGeom prst="rect">
            <a:avLst/>
          </a:prstGeom>
          <a:noFill/>
          <a:ln w="9525">
            <a:noFill/>
            <a:miter lim="800000"/>
            <a:headEnd/>
            <a:tailEnd/>
          </a:ln>
        </p:spPr>
        <p:txBody>
          <a:bodyPr>
            <a:spAutoFit/>
          </a:bodyPr>
          <a:lstStyle/>
          <a:p>
            <a:pPr algn="ctr"/>
            <a:r>
              <a:rPr lang="en-US" sz="1200" b="1"/>
              <a:t> More Open</a:t>
            </a:r>
          </a:p>
        </p:txBody>
      </p:sp>
      <p:sp>
        <p:nvSpPr>
          <p:cNvPr id="95248" name="TextBox 33"/>
          <p:cNvSpPr txBox="1">
            <a:spLocks noChangeArrowheads="1"/>
          </p:cNvSpPr>
          <p:nvPr/>
        </p:nvSpPr>
        <p:spPr bwMode="auto">
          <a:xfrm rot="-2870499">
            <a:off x="3222625" y="3092450"/>
            <a:ext cx="1449388" cy="338138"/>
          </a:xfrm>
          <a:prstGeom prst="rect">
            <a:avLst/>
          </a:prstGeom>
          <a:noFill/>
          <a:ln w="9525">
            <a:noFill/>
            <a:miter lim="800000"/>
            <a:headEnd/>
            <a:tailEnd/>
          </a:ln>
        </p:spPr>
        <p:txBody>
          <a:bodyPr>
            <a:spAutoFit/>
          </a:bodyPr>
          <a:lstStyle/>
          <a:p>
            <a:pPr algn="ctr"/>
            <a:r>
              <a:rPr lang="en-US" sz="1600" b="1"/>
              <a:t>Boundaries</a:t>
            </a:r>
          </a:p>
        </p:txBody>
      </p:sp>
      <p:sp>
        <p:nvSpPr>
          <p:cNvPr id="95249" name="TextBox 34"/>
          <p:cNvSpPr txBox="1">
            <a:spLocks noChangeArrowheads="1"/>
          </p:cNvSpPr>
          <p:nvPr/>
        </p:nvSpPr>
        <p:spPr bwMode="auto">
          <a:xfrm rot="-2782689">
            <a:off x="3770313" y="3340100"/>
            <a:ext cx="1643062" cy="338138"/>
          </a:xfrm>
          <a:prstGeom prst="rect">
            <a:avLst/>
          </a:prstGeom>
          <a:noFill/>
          <a:ln w="9525">
            <a:noFill/>
            <a:miter lim="800000"/>
            <a:headEnd/>
            <a:tailEnd/>
          </a:ln>
        </p:spPr>
        <p:txBody>
          <a:bodyPr>
            <a:spAutoFit/>
          </a:bodyPr>
          <a:lstStyle/>
          <a:p>
            <a:pPr algn="ctr"/>
            <a:r>
              <a:rPr lang="en-US" sz="1600" b="1"/>
              <a:t>Relationships</a:t>
            </a:r>
          </a:p>
        </p:txBody>
      </p:sp>
      <p:sp>
        <p:nvSpPr>
          <p:cNvPr id="95250" name="TextBox 35"/>
          <p:cNvSpPr txBox="1">
            <a:spLocks noChangeArrowheads="1"/>
          </p:cNvSpPr>
          <p:nvPr/>
        </p:nvSpPr>
        <p:spPr bwMode="auto">
          <a:xfrm rot="-2632574">
            <a:off x="4079875" y="3871913"/>
            <a:ext cx="1644650" cy="339725"/>
          </a:xfrm>
          <a:prstGeom prst="rect">
            <a:avLst/>
          </a:prstGeom>
          <a:noFill/>
          <a:ln w="9525">
            <a:noFill/>
            <a:miter lim="800000"/>
            <a:headEnd/>
            <a:tailEnd/>
          </a:ln>
        </p:spPr>
        <p:txBody>
          <a:bodyPr>
            <a:spAutoFit/>
          </a:bodyPr>
          <a:lstStyle/>
          <a:p>
            <a:pPr algn="ctr"/>
            <a:r>
              <a:rPr lang="en-US" sz="1600" b="1"/>
              <a:t>Perspectives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29" name="TextBox 3"/>
          <p:cNvSpPr txBox="1">
            <a:spLocks noChangeArrowheads="1"/>
          </p:cNvSpPr>
          <p:nvPr/>
        </p:nvSpPr>
        <p:spPr bwMode="auto">
          <a:xfrm>
            <a:off x="901700" y="461963"/>
            <a:ext cx="7277100" cy="6059487"/>
          </a:xfrm>
          <a:prstGeom prst="rect">
            <a:avLst/>
          </a:prstGeom>
          <a:noFill/>
          <a:ln w="9525">
            <a:noFill/>
            <a:miter lim="800000"/>
            <a:headEnd/>
            <a:tailEnd/>
          </a:ln>
        </p:spPr>
        <p:txBody>
          <a:bodyPr>
            <a:spAutoFit/>
          </a:bodyPr>
          <a:lstStyle/>
          <a:p>
            <a:pPr algn="ctr"/>
            <a:r>
              <a:rPr lang="en-US" sz="3200" b="1">
                <a:solidFill>
                  <a:srgbClr val="660066"/>
                </a:solidFill>
                <a:latin typeface="Arial Black"/>
                <a:ea typeface="Arial Black"/>
                <a:cs typeface="Arial Black"/>
              </a:rPr>
              <a:t>Learning Outcomes</a:t>
            </a:r>
          </a:p>
          <a:p>
            <a:endParaRPr lang="en-US" sz="2800" b="1" i="1">
              <a:latin typeface="Calibri" pitchFamily="34" charset="0"/>
            </a:endParaRPr>
          </a:p>
          <a:p>
            <a:pPr>
              <a:spcAft>
                <a:spcPts val="600"/>
              </a:spcAft>
              <a:buClr>
                <a:srgbClr val="660066"/>
              </a:buClr>
              <a:buFont typeface="Arial" charset="0"/>
              <a:buChar char="•"/>
            </a:pPr>
            <a:r>
              <a:rPr lang="en-US" sz="2400"/>
              <a:t>Understand basic systems concepts</a:t>
            </a:r>
          </a:p>
          <a:p>
            <a:pPr marL="685800" lvl="1" indent="-228600">
              <a:spcAft>
                <a:spcPts val="600"/>
              </a:spcAft>
              <a:buClr>
                <a:srgbClr val="922A76"/>
              </a:buClr>
              <a:buFont typeface="Lucida Grande"/>
              <a:buChar char="-"/>
            </a:pPr>
            <a:r>
              <a:rPr lang="en-US" sz="2400"/>
              <a:t>What is a system</a:t>
            </a:r>
          </a:p>
          <a:p>
            <a:pPr marL="685800" lvl="1" indent="-228600">
              <a:spcAft>
                <a:spcPts val="600"/>
              </a:spcAft>
              <a:buClr>
                <a:srgbClr val="922A76"/>
              </a:buClr>
              <a:buFont typeface="Lucida Grande"/>
              <a:buChar char="-"/>
            </a:pPr>
            <a:r>
              <a:rPr lang="en-US" sz="2400"/>
              <a:t>System dynamics</a:t>
            </a:r>
          </a:p>
          <a:p>
            <a:pPr marL="685800" lvl="1" indent="-228600">
              <a:spcAft>
                <a:spcPts val="600"/>
              </a:spcAft>
              <a:buClr>
                <a:srgbClr val="922A76"/>
              </a:buClr>
              <a:buFont typeface="Lucida Grande"/>
              <a:buChar char="-"/>
            </a:pPr>
            <a:r>
              <a:rPr lang="en-US" sz="2400"/>
              <a:t>Seeing, understanding, and influencing patterns in complex social-ecological systems</a:t>
            </a:r>
          </a:p>
          <a:p>
            <a:pPr>
              <a:spcAft>
                <a:spcPts val="600"/>
              </a:spcAft>
              <a:buClr>
                <a:srgbClr val="660066"/>
              </a:buClr>
              <a:buFont typeface="Arial" charset="0"/>
              <a:buChar char="•"/>
            </a:pPr>
            <a:r>
              <a:rPr lang="en-US" sz="2400"/>
              <a:t>Apply systems concepts to evaluation of environmental programs</a:t>
            </a:r>
          </a:p>
          <a:p>
            <a:pPr>
              <a:spcAft>
                <a:spcPts val="600"/>
              </a:spcAft>
              <a:buClr>
                <a:srgbClr val="660066"/>
              </a:buClr>
              <a:buFont typeface="Arial" charset="0"/>
              <a:buChar char="•"/>
            </a:pPr>
            <a:r>
              <a:rPr lang="en-US" sz="2400"/>
              <a:t>Develop commitment to ongoing learning and practice of a systems orientation in environmental program evaluation</a:t>
            </a:r>
          </a:p>
          <a:p>
            <a:pPr marL="685800" lvl="1" indent="-228600">
              <a:spcAft>
                <a:spcPts val="1200"/>
              </a:spcAft>
              <a:buClr>
                <a:srgbClr val="660066"/>
              </a:buClr>
              <a:buFont typeface="Arial" charset="0"/>
              <a:buChar char="•"/>
            </a:pPr>
            <a:endParaRPr lang="en-US" sz="2400" b="1" i="1">
              <a:cs typeface="Arial" charset="0"/>
            </a:endParaRPr>
          </a:p>
          <a:p>
            <a:pPr marL="685800" lvl="1" indent="-228600">
              <a:spcAft>
                <a:spcPts val="1200"/>
              </a:spcAft>
              <a:buClr>
                <a:srgbClr val="660066"/>
              </a:buClr>
              <a:buFont typeface="Arial" charset="0"/>
              <a:buChar char="•"/>
            </a:pPr>
            <a:endParaRPr lang="en-US" sz="2800" b="1">
              <a:cs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7" name="TextBox 3"/>
          <p:cNvSpPr txBox="1">
            <a:spLocks noChangeArrowheads="1"/>
          </p:cNvSpPr>
          <p:nvPr/>
        </p:nvSpPr>
        <p:spPr bwMode="auto">
          <a:xfrm>
            <a:off x="487363" y="550863"/>
            <a:ext cx="8326437" cy="1446550"/>
          </a:xfrm>
          <a:prstGeom prst="rect">
            <a:avLst/>
          </a:prstGeom>
          <a:noFill/>
          <a:ln w="9525">
            <a:noFill/>
            <a:miter lim="800000"/>
            <a:headEnd/>
            <a:tailEnd/>
          </a:ln>
        </p:spPr>
        <p:txBody>
          <a:bodyPr>
            <a:spAutoFit/>
          </a:bodyPr>
          <a:lstStyle/>
          <a:p>
            <a:pPr algn="ctr"/>
            <a:r>
              <a:rPr lang="en-US" sz="3200" b="1" dirty="0">
                <a:solidFill>
                  <a:srgbClr val="660066"/>
                </a:solidFill>
                <a:latin typeface="Arial Black"/>
                <a:ea typeface="Arial Black"/>
                <a:cs typeface="Arial Black"/>
              </a:rPr>
              <a:t>Influencing System Patterns</a:t>
            </a:r>
          </a:p>
          <a:p>
            <a:endParaRPr lang="en-US" sz="2800" b="1" i="1" dirty="0" smtClean="0">
              <a:latin typeface="Calibri" pitchFamily="34" charset="0"/>
            </a:endParaRPr>
          </a:p>
          <a:p>
            <a:pPr marL="519113" lvl="1" indent="-285750">
              <a:spcAft>
                <a:spcPts val="1200"/>
              </a:spcAft>
              <a:buClr>
                <a:srgbClr val="660066"/>
              </a:buClr>
              <a:buFont typeface="Arial" charset="0"/>
              <a:buChar char="•"/>
            </a:pPr>
            <a:endParaRPr lang="en-US" sz="2800" b="1" dirty="0">
              <a:cs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98305" name="Group 14"/>
          <p:cNvGrpSpPr>
            <a:grpSpLocks/>
          </p:cNvGrpSpPr>
          <p:nvPr/>
        </p:nvGrpSpPr>
        <p:grpSpPr bwMode="auto">
          <a:xfrm>
            <a:off x="1547813" y="1268413"/>
            <a:ext cx="6015037" cy="4043362"/>
            <a:chOff x="1955801" y="931863"/>
            <a:chExt cx="4448175" cy="2990850"/>
          </a:xfrm>
        </p:grpSpPr>
        <p:sp>
          <p:nvSpPr>
            <p:cNvPr id="98307" name="Oval 4"/>
            <p:cNvSpPr>
              <a:spLocks noChangeAspect="1" noChangeArrowheads="1"/>
            </p:cNvSpPr>
            <p:nvPr/>
          </p:nvSpPr>
          <p:spPr bwMode="auto">
            <a:xfrm>
              <a:off x="1955801" y="979488"/>
              <a:ext cx="4392612" cy="2943225"/>
            </a:xfrm>
            <a:prstGeom prst="ellipse">
              <a:avLst/>
            </a:prstGeom>
            <a:solidFill>
              <a:srgbClr val="D8D8D8"/>
            </a:solidFill>
            <a:ln w="9525">
              <a:solidFill>
                <a:srgbClr val="000000"/>
              </a:solidFill>
              <a:prstDash val="dash"/>
              <a:round/>
              <a:headEnd/>
              <a:tailEnd/>
            </a:ln>
          </p:spPr>
          <p:txBody>
            <a:bodyPr/>
            <a:lstStyle/>
            <a:p>
              <a:endParaRPr lang="en-US"/>
            </a:p>
          </p:txBody>
        </p:sp>
        <p:sp>
          <p:nvSpPr>
            <p:cNvPr id="98308" name="Oval 5"/>
            <p:cNvSpPr>
              <a:spLocks noChangeAspect="1" noChangeArrowheads="1"/>
            </p:cNvSpPr>
            <p:nvPr/>
          </p:nvSpPr>
          <p:spPr bwMode="auto">
            <a:xfrm>
              <a:off x="2843213" y="931863"/>
              <a:ext cx="3422650" cy="2624137"/>
            </a:xfrm>
            <a:prstGeom prst="ellipse">
              <a:avLst/>
            </a:prstGeom>
            <a:solidFill>
              <a:srgbClr val="31849B">
                <a:alpha val="39999"/>
              </a:srgbClr>
            </a:solidFill>
            <a:ln w="9525">
              <a:solidFill>
                <a:srgbClr val="000000"/>
              </a:solidFill>
              <a:prstDash val="dash"/>
              <a:round/>
              <a:headEnd/>
              <a:tailEnd/>
            </a:ln>
          </p:spPr>
          <p:txBody>
            <a:bodyPr/>
            <a:lstStyle/>
            <a:p>
              <a:endParaRPr lang="en-US"/>
            </a:p>
          </p:txBody>
        </p:sp>
        <p:sp>
          <p:nvSpPr>
            <p:cNvPr id="98309" name="Oval 6"/>
            <p:cNvSpPr>
              <a:spLocks noChangeAspect="1" noChangeArrowheads="1"/>
            </p:cNvSpPr>
            <p:nvPr/>
          </p:nvSpPr>
          <p:spPr bwMode="auto">
            <a:xfrm>
              <a:off x="3811588" y="1152525"/>
              <a:ext cx="2536825" cy="2135188"/>
            </a:xfrm>
            <a:prstGeom prst="ellipse">
              <a:avLst/>
            </a:prstGeom>
            <a:solidFill>
              <a:srgbClr val="D99594">
                <a:alpha val="59999"/>
              </a:srgbClr>
            </a:solidFill>
            <a:ln w="9525">
              <a:solidFill>
                <a:srgbClr val="000000"/>
              </a:solidFill>
              <a:prstDash val="dash"/>
              <a:round/>
              <a:headEnd/>
              <a:tailEnd/>
            </a:ln>
          </p:spPr>
          <p:txBody>
            <a:bodyPr/>
            <a:lstStyle/>
            <a:p>
              <a:endParaRPr lang="en-US"/>
            </a:p>
          </p:txBody>
        </p:sp>
        <p:sp>
          <p:nvSpPr>
            <p:cNvPr id="98310" name="Oval 7"/>
            <p:cNvSpPr>
              <a:spLocks noChangeAspect="1" noChangeArrowheads="1"/>
            </p:cNvSpPr>
            <p:nvPr/>
          </p:nvSpPr>
          <p:spPr bwMode="auto">
            <a:xfrm>
              <a:off x="4983163" y="1355725"/>
              <a:ext cx="1420813" cy="1558925"/>
            </a:xfrm>
            <a:prstGeom prst="ellipse">
              <a:avLst/>
            </a:prstGeom>
            <a:solidFill>
              <a:srgbClr val="FFFF66">
                <a:alpha val="59999"/>
              </a:srgbClr>
            </a:solidFill>
            <a:ln w="9525">
              <a:solidFill>
                <a:srgbClr val="000000"/>
              </a:solidFill>
              <a:prstDash val="dash"/>
              <a:round/>
              <a:headEnd/>
              <a:tailEnd/>
            </a:ln>
          </p:spPr>
          <p:txBody>
            <a:bodyPr/>
            <a:lstStyle/>
            <a:p>
              <a:endParaRPr lang="en-US"/>
            </a:p>
          </p:txBody>
        </p:sp>
        <p:sp>
          <p:nvSpPr>
            <p:cNvPr id="98311" name="Text Box 10"/>
            <p:cNvSpPr txBox="1">
              <a:spLocks noChangeArrowheads="1"/>
            </p:cNvSpPr>
            <p:nvPr/>
          </p:nvSpPr>
          <p:spPr bwMode="auto">
            <a:xfrm>
              <a:off x="5262030" y="2095503"/>
              <a:ext cx="1031875" cy="458787"/>
            </a:xfrm>
            <a:prstGeom prst="rect">
              <a:avLst/>
            </a:prstGeom>
            <a:noFill/>
            <a:ln w="9525">
              <a:noFill/>
              <a:miter lim="800000"/>
              <a:headEnd/>
              <a:tailEnd/>
            </a:ln>
          </p:spPr>
          <p:txBody>
            <a:bodyPr/>
            <a:lstStyle/>
            <a:p>
              <a:pPr defTabSz="914400"/>
              <a:r>
                <a:rPr lang="en-US" sz="1600" b="1">
                  <a:cs typeface="Times New Roman" pitchFamily="18" charset="0"/>
                </a:rPr>
                <a:t>Individual </a:t>
              </a:r>
            </a:p>
          </p:txBody>
        </p:sp>
        <p:sp>
          <p:nvSpPr>
            <p:cNvPr id="98312" name="Text Box 11"/>
            <p:cNvSpPr txBox="1">
              <a:spLocks noChangeArrowheads="1"/>
            </p:cNvSpPr>
            <p:nvPr/>
          </p:nvSpPr>
          <p:spPr bwMode="auto">
            <a:xfrm>
              <a:off x="3844392" y="2107932"/>
              <a:ext cx="1522412" cy="695325"/>
            </a:xfrm>
            <a:prstGeom prst="rect">
              <a:avLst/>
            </a:prstGeom>
            <a:noFill/>
            <a:ln w="9525">
              <a:noFill/>
              <a:miter lim="800000"/>
              <a:headEnd/>
              <a:tailEnd/>
            </a:ln>
          </p:spPr>
          <p:txBody>
            <a:bodyPr/>
            <a:lstStyle/>
            <a:p>
              <a:pPr defTabSz="914400"/>
              <a:r>
                <a:rPr lang="en-US" sz="1600" b="1">
                  <a:cs typeface="Times New Roman" pitchFamily="18" charset="0"/>
                </a:rPr>
                <a:t>Relationships</a:t>
              </a:r>
            </a:p>
          </p:txBody>
        </p:sp>
        <p:sp>
          <p:nvSpPr>
            <p:cNvPr id="98313" name="Text Box 12"/>
            <p:cNvSpPr txBox="1">
              <a:spLocks noChangeArrowheads="1"/>
            </p:cNvSpPr>
            <p:nvPr/>
          </p:nvSpPr>
          <p:spPr bwMode="auto">
            <a:xfrm>
              <a:off x="2843213" y="2107932"/>
              <a:ext cx="1316037" cy="360362"/>
            </a:xfrm>
            <a:prstGeom prst="rect">
              <a:avLst/>
            </a:prstGeom>
            <a:noFill/>
            <a:ln w="9525">
              <a:noFill/>
              <a:miter lim="800000"/>
              <a:headEnd/>
              <a:tailEnd/>
            </a:ln>
          </p:spPr>
          <p:txBody>
            <a:bodyPr/>
            <a:lstStyle/>
            <a:p>
              <a:pPr defTabSz="914400"/>
              <a:r>
                <a:rPr lang="en-US" sz="1600" b="1">
                  <a:cs typeface="Times New Roman" pitchFamily="18" charset="0"/>
                </a:rPr>
                <a:t>Community</a:t>
              </a:r>
            </a:p>
          </p:txBody>
        </p:sp>
        <p:sp>
          <p:nvSpPr>
            <p:cNvPr id="98314" name="Text Box 13"/>
            <p:cNvSpPr txBox="1">
              <a:spLocks noChangeArrowheads="1"/>
            </p:cNvSpPr>
            <p:nvPr/>
          </p:nvSpPr>
          <p:spPr bwMode="auto">
            <a:xfrm>
              <a:off x="2048537" y="2107932"/>
              <a:ext cx="887412" cy="434975"/>
            </a:xfrm>
            <a:prstGeom prst="rect">
              <a:avLst/>
            </a:prstGeom>
            <a:noFill/>
            <a:ln w="9525">
              <a:noFill/>
              <a:miter lim="800000"/>
              <a:headEnd/>
              <a:tailEnd/>
            </a:ln>
          </p:spPr>
          <p:txBody>
            <a:bodyPr/>
            <a:lstStyle/>
            <a:p>
              <a:pPr defTabSz="914400"/>
              <a:r>
                <a:rPr lang="en-US" sz="1600" b="1">
                  <a:cs typeface="Times New Roman" pitchFamily="18" charset="0"/>
                </a:rPr>
                <a:t>Societal</a:t>
              </a:r>
            </a:p>
          </p:txBody>
        </p:sp>
      </p:grpSp>
      <p:sp>
        <p:nvSpPr>
          <p:cNvPr id="98306" name="TextBox 3"/>
          <p:cNvSpPr txBox="1">
            <a:spLocks noChangeArrowheads="1"/>
          </p:cNvSpPr>
          <p:nvPr/>
        </p:nvSpPr>
        <p:spPr bwMode="auto">
          <a:xfrm>
            <a:off x="487363" y="379413"/>
            <a:ext cx="8326437" cy="522287"/>
          </a:xfrm>
          <a:prstGeom prst="rect">
            <a:avLst/>
          </a:prstGeom>
          <a:noFill/>
          <a:ln w="9525">
            <a:noFill/>
            <a:miter lim="800000"/>
            <a:headEnd/>
            <a:tailEnd/>
          </a:ln>
        </p:spPr>
        <p:txBody>
          <a:bodyPr>
            <a:spAutoFit/>
          </a:bodyPr>
          <a:lstStyle/>
          <a:p>
            <a:pPr algn="ctr"/>
            <a:r>
              <a:rPr lang="en-US" sz="2800" b="1">
                <a:solidFill>
                  <a:srgbClr val="660066"/>
                </a:solidFill>
                <a:latin typeface="Arial Black"/>
                <a:ea typeface="Arial Black"/>
                <a:cs typeface="Arial Black"/>
              </a:rPr>
              <a:t>Domains of the Social Ecology</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29" name="TextBox 2"/>
          <p:cNvSpPr txBox="1">
            <a:spLocks noChangeArrowheads="1"/>
          </p:cNvSpPr>
          <p:nvPr/>
        </p:nvSpPr>
        <p:spPr bwMode="auto">
          <a:xfrm>
            <a:off x="0" y="647700"/>
            <a:ext cx="9144000" cy="646113"/>
          </a:xfrm>
          <a:prstGeom prst="rect">
            <a:avLst/>
          </a:prstGeom>
          <a:noFill/>
          <a:ln w="9525">
            <a:noFill/>
            <a:miter lim="800000"/>
            <a:headEnd/>
            <a:tailEnd/>
          </a:ln>
        </p:spPr>
        <p:txBody>
          <a:bodyPr>
            <a:spAutoFit/>
          </a:bodyPr>
          <a:lstStyle/>
          <a:p>
            <a:pPr algn="ctr"/>
            <a:r>
              <a:rPr lang="en-US" sz="3600">
                <a:solidFill>
                  <a:srgbClr val="660066"/>
                </a:solidFill>
                <a:latin typeface="Arial Black"/>
                <a:ea typeface="Arial Black"/>
                <a:cs typeface="Arial Black"/>
              </a:rPr>
              <a:t>System Structures</a:t>
            </a:r>
          </a:p>
        </p:txBody>
      </p:sp>
      <p:sp>
        <p:nvSpPr>
          <p:cNvPr id="99330" name="TextBox 3"/>
          <p:cNvSpPr txBox="1">
            <a:spLocks noChangeArrowheads="1"/>
          </p:cNvSpPr>
          <p:nvPr/>
        </p:nvSpPr>
        <p:spPr bwMode="auto">
          <a:xfrm>
            <a:off x="1012825" y="1576388"/>
            <a:ext cx="7227888" cy="4032250"/>
          </a:xfrm>
          <a:prstGeom prst="rect">
            <a:avLst/>
          </a:prstGeom>
          <a:noFill/>
          <a:ln w="9525">
            <a:noFill/>
            <a:miter lim="800000"/>
            <a:headEnd/>
            <a:tailEnd/>
          </a:ln>
        </p:spPr>
        <p:txBody>
          <a:bodyPr>
            <a:spAutoFit/>
          </a:bodyPr>
          <a:lstStyle/>
          <a:p>
            <a:r>
              <a:rPr lang="en-US" sz="3200">
                <a:cs typeface="Arial" charset="0"/>
              </a:rPr>
              <a:t>The parts, relationships, and purposes of systems can create archetypal (generic) system structures that play out over time. These are structures that occur across many different types of systems and situations. They can create both problems and opportunities.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7" name="TextBox 2"/>
          <p:cNvSpPr txBox="1">
            <a:spLocks noChangeArrowheads="1"/>
          </p:cNvSpPr>
          <p:nvPr/>
        </p:nvSpPr>
        <p:spPr bwMode="auto">
          <a:xfrm>
            <a:off x="0" y="477838"/>
            <a:ext cx="9144000" cy="1200150"/>
          </a:xfrm>
          <a:prstGeom prst="rect">
            <a:avLst/>
          </a:prstGeom>
          <a:noFill/>
          <a:ln w="9525">
            <a:noFill/>
            <a:miter lim="800000"/>
            <a:headEnd/>
            <a:tailEnd/>
          </a:ln>
        </p:spPr>
        <p:txBody>
          <a:bodyPr>
            <a:spAutoFit/>
          </a:bodyPr>
          <a:lstStyle/>
          <a:p>
            <a:pPr algn="ctr"/>
            <a:r>
              <a:rPr lang="en-US" sz="3600" b="1">
                <a:solidFill>
                  <a:srgbClr val="660066"/>
                </a:solidFill>
                <a:latin typeface="Arial Black"/>
                <a:ea typeface="Arial Black"/>
                <a:cs typeface="Arial Black"/>
              </a:rPr>
              <a:t>System Structural Archetypes</a:t>
            </a:r>
            <a:br>
              <a:rPr lang="en-US" sz="3600" b="1">
                <a:solidFill>
                  <a:srgbClr val="660066"/>
                </a:solidFill>
                <a:latin typeface="Arial Black"/>
                <a:ea typeface="Arial Black"/>
                <a:cs typeface="Arial Black"/>
              </a:rPr>
            </a:br>
            <a:endParaRPr lang="en-US" sz="3600" b="1">
              <a:solidFill>
                <a:srgbClr val="660066"/>
              </a:solidFill>
              <a:latin typeface="Arial Black"/>
              <a:ea typeface="Arial Black"/>
              <a:cs typeface="Arial Black"/>
            </a:endParaRPr>
          </a:p>
        </p:txBody>
      </p:sp>
      <p:sp>
        <p:nvSpPr>
          <p:cNvPr id="101378" name="TextBox 3"/>
          <p:cNvSpPr txBox="1">
            <a:spLocks noChangeArrowheads="1"/>
          </p:cNvSpPr>
          <p:nvPr/>
        </p:nvSpPr>
        <p:spPr bwMode="auto">
          <a:xfrm>
            <a:off x="1485900" y="1346200"/>
            <a:ext cx="7037388" cy="5354638"/>
          </a:xfrm>
          <a:prstGeom prst="rect">
            <a:avLst/>
          </a:prstGeom>
          <a:noFill/>
          <a:ln w="9525">
            <a:noFill/>
            <a:miter lim="800000"/>
            <a:headEnd/>
            <a:tailEnd/>
          </a:ln>
        </p:spPr>
        <p:txBody>
          <a:bodyPr>
            <a:spAutoFit/>
          </a:bodyPr>
          <a:lstStyle/>
          <a:p>
            <a:pPr marL="395288" indent="-395288">
              <a:spcAft>
                <a:spcPts val="1200"/>
              </a:spcAft>
              <a:buClr>
                <a:srgbClr val="660066"/>
              </a:buClr>
              <a:buFont typeface="Arial" charset="0"/>
              <a:buChar char="•"/>
            </a:pPr>
            <a:r>
              <a:rPr lang="en-US" sz="2400">
                <a:cs typeface="Arial" charset="0"/>
              </a:rPr>
              <a:t>Success to the Successful</a:t>
            </a:r>
          </a:p>
          <a:p>
            <a:pPr marL="395288" indent="-395288">
              <a:spcAft>
                <a:spcPts val="1200"/>
              </a:spcAft>
              <a:buClr>
                <a:srgbClr val="660066"/>
              </a:buClr>
              <a:buFont typeface="Arial" charset="0"/>
              <a:buChar char="•"/>
            </a:pPr>
            <a:r>
              <a:rPr lang="en-US" sz="2400">
                <a:cs typeface="Arial" charset="0"/>
              </a:rPr>
              <a:t>Fixes that Fail</a:t>
            </a:r>
          </a:p>
          <a:p>
            <a:pPr marL="395288" indent="-395288">
              <a:spcAft>
                <a:spcPts val="1200"/>
              </a:spcAft>
              <a:buClr>
                <a:srgbClr val="660066"/>
              </a:buClr>
              <a:buFont typeface="Arial" charset="0"/>
              <a:buChar char="•"/>
            </a:pPr>
            <a:r>
              <a:rPr lang="en-US" sz="2400">
                <a:cs typeface="Arial" charset="0"/>
              </a:rPr>
              <a:t>Seeking the Wrong Goal</a:t>
            </a:r>
          </a:p>
          <a:p>
            <a:pPr marL="395288" indent="-395288">
              <a:spcAft>
                <a:spcPts val="1200"/>
              </a:spcAft>
              <a:buClr>
                <a:srgbClr val="660066"/>
              </a:buClr>
              <a:buFont typeface="Arial" charset="0"/>
              <a:buChar char="•"/>
            </a:pPr>
            <a:r>
              <a:rPr lang="en-US" sz="2400">
                <a:cs typeface="Arial" charset="0"/>
              </a:rPr>
              <a:t>Shifting the Burden</a:t>
            </a:r>
          </a:p>
          <a:p>
            <a:pPr marL="395288" indent="-395288">
              <a:spcAft>
                <a:spcPts val="1200"/>
              </a:spcAft>
              <a:buClr>
                <a:srgbClr val="660066"/>
              </a:buClr>
              <a:buFont typeface="Arial" charset="0"/>
              <a:buChar char="•"/>
            </a:pPr>
            <a:r>
              <a:rPr lang="en-US" sz="2400">
                <a:cs typeface="Arial" charset="0"/>
              </a:rPr>
              <a:t>Limits to Growth</a:t>
            </a:r>
          </a:p>
          <a:p>
            <a:pPr marL="395288" indent="-395288">
              <a:spcAft>
                <a:spcPts val="1200"/>
              </a:spcAft>
              <a:buClr>
                <a:srgbClr val="660066"/>
              </a:buClr>
              <a:buFont typeface="Arial" charset="0"/>
              <a:buChar char="•"/>
            </a:pPr>
            <a:r>
              <a:rPr lang="en-US" sz="2400">
                <a:cs typeface="Arial" charset="0"/>
              </a:rPr>
              <a:t>Drifting Goals</a:t>
            </a:r>
          </a:p>
          <a:p>
            <a:pPr marL="395288" indent="-395288">
              <a:spcAft>
                <a:spcPts val="1200"/>
              </a:spcAft>
              <a:buClr>
                <a:srgbClr val="660066"/>
              </a:buClr>
              <a:buFont typeface="Arial" charset="0"/>
              <a:buChar char="•"/>
            </a:pPr>
            <a:r>
              <a:rPr lang="en-US" sz="2400">
                <a:cs typeface="Arial" charset="0"/>
              </a:rPr>
              <a:t>Rule Beating</a:t>
            </a:r>
          </a:p>
          <a:p>
            <a:pPr marL="395288" indent="-395288">
              <a:spcAft>
                <a:spcPts val="1200"/>
              </a:spcAft>
              <a:buClr>
                <a:srgbClr val="660066"/>
              </a:buClr>
              <a:buFont typeface="Arial" charset="0"/>
              <a:buChar char="•"/>
            </a:pPr>
            <a:r>
              <a:rPr lang="en-US" sz="2400">
                <a:cs typeface="Arial" charset="0"/>
              </a:rPr>
              <a:t>Tragedy of the Commons</a:t>
            </a:r>
          </a:p>
          <a:p>
            <a:pPr marL="395288" indent="-395288">
              <a:spcAft>
                <a:spcPts val="1200"/>
              </a:spcAft>
              <a:buClr>
                <a:srgbClr val="660066"/>
              </a:buClr>
              <a:buFont typeface="Arial" charset="0"/>
              <a:buChar char="•"/>
            </a:pPr>
            <a:r>
              <a:rPr lang="en-US" sz="2400">
                <a:cs typeface="Arial" charset="0"/>
              </a:rPr>
              <a:t>Escalation</a:t>
            </a:r>
          </a:p>
          <a:p>
            <a:pPr marL="395288" indent="-395288">
              <a:spcAft>
                <a:spcPts val="1200"/>
              </a:spcAft>
              <a:buClr>
                <a:srgbClr val="660066"/>
              </a:buClr>
              <a:buFont typeface="Arial" charset="0"/>
              <a:buChar char="•"/>
            </a:pPr>
            <a:endParaRPr lang="en-US" sz="3600">
              <a:cs typeface="Arial"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7" name="Rectangle 2"/>
          <p:cNvSpPr>
            <a:spLocks noGrp="1" noChangeArrowheads="1"/>
          </p:cNvSpPr>
          <p:nvPr>
            <p:ph type="title" idx="4294967295"/>
          </p:nvPr>
        </p:nvSpPr>
        <p:spPr>
          <a:xfrm>
            <a:off x="0" y="371475"/>
            <a:ext cx="9144000" cy="838200"/>
          </a:xfrm>
        </p:spPr>
        <p:txBody>
          <a:bodyPr>
            <a:normAutofit fontScale="90000"/>
          </a:bodyPr>
          <a:lstStyle/>
          <a:p>
            <a:pPr eaLnBrk="1" hangingPunct="1">
              <a:defRPr/>
            </a:pPr>
            <a:r>
              <a:rPr lang="en-US" sz="3600" dirty="0" smtClean="0">
                <a:solidFill>
                  <a:srgbClr val="660066"/>
                </a:solidFill>
                <a:latin typeface="Arial Black"/>
                <a:ea typeface="ＭＳ Ｐゴシック"/>
                <a:cs typeface="Arial Black"/>
              </a:rPr>
              <a:t>Complex Systems</a:t>
            </a:r>
            <a:r>
              <a:rPr lang="en-US" sz="2800" dirty="0" smtClean="0">
                <a:solidFill>
                  <a:srgbClr val="660066"/>
                </a:solidFill>
                <a:latin typeface="Arial Black"/>
                <a:ea typeface="ＭＳ Ｐゴシック"/>
                <a:cs typeface="Arial Black"/>
              </a:rPr>
              <a:t/>
            </a:r>
            <a:br>
              <a:rPr lang="en-US" sz="2800" dirty="0" smtClean="0">
                <a:solidFill>
                  <a:srgbClr val="660066"/>
                </a:solidFill>
                <a:latin typeface="Arial Black"/>
                <a:ea typeface="ＭＳ Ｐゴシック"/>
                <a:cs typeface="Arial Black"/>
              </a:rPr>
            </a:br>
            <a:r>
              <a:rPr lang="en-US" sz="2222" dirty="0" smtClean="0">
                <a:solidFill>
                  <a:srgbClr val="660066"/>
                </a:solidFill>
                <a:latin typeface="Arial Black"/>
                <a:ea typeface="ＭＳ Ｐゴシック"/>
                <a:cs typeface="Arial Black"/>
              </a:rPr>
              <a:t>(Illustrating Visibility and Depth)</a:t>
            </a:r>
          </a:p>
        </p:txBody>
      </p:sp>
      <p:pic>
        <p:nvPicPr>
          <p:cNvPr id="103426" name="P 4" descr="iceberg"/>
          <p:cNvPicPr>
            <a:picLocks noChangeArrowheads="1"/>
          </p:cNvPicPr>
          <p:nvPr/>
        </p:nvPicPr>
        <p:blipFill>
          <a:blip r:embed="rId3"/>
          <a:srcRect/>
          <a:stretch>
            <a:fillRect/>
          </a:stretch>
        </p:blipFill>
        <p:spPr bwMode="auto">
          <a:xfrm>
            <a:off x="3335338" y="1414463"/>
            <a:ext cx="2486025" cy="4713287"/>
          </a:xfrm>
          <a:prstGeom prst="rect">
            <a:avLst/>
          </a:prstGeom>
          <a:noFill/>
          <a:ln w="9525">
            <a:noFill/>
            <a:miter lim="800000"/>
            <a:headEnd/>
            <a:tailEnd/>
          </a:ln>
        </p:spPr>
      </p:pic>
      <p:grpSp>
        <p:nvGrpSpPr>
          <p:cNvPr id="103427" name="Group 32"/>
          <p:cNvGrpSpPr>
            <a:grpSpLocks/>
          </p:cNvGrpSpPr>
          <p:nvPr/>
        </p:nvGrpSpPr>
        <p:grpSpPr bwMode="auto">
          <a:xfrm>
            <a:off x="711200" y="2620963"/>
            <a:ext cx="3184525" cy="639762"/>
            <a:chOff x="3037359" y="2582523"/>
            <a:chExt cx="714024" cy="640588"/>
          </a:xfrm>
        </p:grpSpPr>
        <p:pic>
          <p:nvPicPr>
            <p:cNvPr id="103457" name="O 5"/>
            <p:cNvPicPr>
              <a:picLocks noChangeArrowheads="1"/>
            </p:cNvPicPr>
            <p:nvPr/>
          </p:nvPicPr>
          <p:blipFill>
            <a:blip r:embed="rId4"/>
            <a:srcRect/>
            <a:stretch>
              <a:fillRect/>
            </a:stretch>
          </p:blipFill>
          <p:spPr bwMode="auto">
            <a:xfrm>
              <a:off x="3089909" y="2582523"/>
              <a:ext cx="661474" cy="640588"/>
            </a:xfrm>
            <a:prstGeom prst="rect">
              <a:avLst/>
            </a:prstGeom>
            <a:noFill/>
            <a:ln w="9525">
              <a:noFill/>
              <a:miter lim="800000"/>
              <a:headEnd/>
              <a:tailEnd/>
            </a:ln>
          </p:spPr>
        </p:pic>
        <p:sp>
          <p:nvSpPr>
            <p:cNvPr id="19" name="Rectangle 18"/>
            <p:cNvSpPr/>
            <p:nvPr/>
          </p:nvSpPr>
          <p:spPr>
            <a:xfrm>
              <a:off x="3037359" y="2752604"/>
              <a:ext cx="93969" cy="2654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03428" name="Text Box 20"/>
          <p:cNvSpPr txBox="1">
            <a:spLocks noChangeArrowheads="1"/>
          </p:cNvSpPr>
          <p:nvPr/>
        </p:nvSpPr>
        <p:spPr bwMode="auto">
          <a:xfrm>
            <a:off x="990600" y="2695575"/>
            <a:ext cx="2514600" cy="347663"/>
          </a:xfrm>
          <a:prstGeom prst="rect">
            <a:avLst/>
          </a:prstGeom>
          <a:noFill/>
          <a:ln w="9525">
            <a:noFill/>
            <a:miter lim="800000"/>
            <a:headEnd/>
            <a:tailEnd/>
          </a:ln>
        </p:spPr>
        <p:txBody>
          <a:bodyPr tIns="91440" bIns="91440"/>
          <a:lstStyle/>
          <a:p>
            <a:pPr defTabSz="914400"/>
            <a:r>
              <a:rPr lang="en-US" sz="1600">
                <a:solidFill>
                  <a:srgbClr val="0493D5"/>
                </a:solidFill>
                <a:latin typeface="Arial Black"/>
                <a:cs typeface="Times New Roman" pitchFamily="18" charset="0"/>
              </a:rPr>
              <a:t>Patterns</a:t>
            </a:r>
          </a:p>
        </p:txBody>
      </p:sp>
      <p:grpSp>
        <p:nvGrpSpPr>
          <p:cNvPr id="103429" name="Group 21"/>
          <p:cNvGrpSpPr>
            <a:grpSpLocks/>
          </p:cNvGrpSpPr>
          <p:nvPr/>
        </p:nvGrpSpPr>
        <p:grpSpPr bwMode="auto">
          <a:xfrm>
            <a:off x="833438" y="3179763"/>
            <a:ext cx="2917825" cy="641350"/>
            <a:chOff x="2662035" y="2045481"/>
            <a:chExt cx="685590" cy="464819"/>
          </a:xfrm>
        </p:grpSpPr>
        <p:pic>
          <p:nvPicPr>
            <p:cNvPr id="103455" name="O 5"/>
            <p:cNvPicPr>
              <a:picLocks noChangeArrowheads="1"/>
            </p:cNvPicPr>
            <p:nvPr/>
          </p:nvPicPr>
          <p:blipFill>
            <a:blip r:embed="rId4"/>
            <a:srcRect/>
            <a:stretch>
              <a:fillRect/>
            </a:stretch>
          </p:blipFill>
          <p:spPr bwMode="auto">
            <a:xfrm>
              <a:off x="2686151" y="2045481"/>
              <a:ext cx="661474" cy="464819"/>
            </a:xfrm>
            <a:prstGeom prst="rect">
              <a:avLst/>
            </a:prstGeom>
            <a:noFill/>
            <a:ln w="9525">
              <a:noFill/>
              <a:miter lim="800000"/>
              <a:headEnd/>
              <a:tailEnd/>
            </a:ln>
          </p:spPr>
        </p:pic>
        <p:sp>
          <p:nvSpPr>
            <p:cNvPr id="24" name="Rectangle 23"/>
            <p:cNvSpPr/>
            <p:nvPr/>
          </p:nvSpPr>
          <p:spPr>
            <a:xfrm>
              <a:off x="2662035" y="2162836"/>
              <a:ext cx="93998" cy="1921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03430" name="Text Box 20"/>
          <p:cNvSpPr txBox="1">
            <a:spLocks noChangeArrowheads="1"/>
          </p:cNvSpPr>
          <p:nvPr/>
        </p:nvSpPr>
        <p:spPr bwMode="auto">
          <a:xfrm>
            <a:off x="981075" y="3252788"/>
            <a:ext cx="2295525" cy="447675"/>
          </a:xfrm>
          <a:prstGeom prst="rect">
            <a:avLst/>
          </a:prstGeom>
          <a:noFill/>
          <a:ln w="9525">
            <a:noFill/>
            <a:miter lim="800000"/>
            <a:headEnd/>
            <a:tailEnd/>
          </a:ln>
        </p:spPr>
        <p:txBody>
          <a:bodyPr tIns="91440" bIns="91440"/>
          <a:lstStyle/>
          <a:p>
            <a:pPr defTabSz="914400"/>
            <a:r>
              <a:rPr lang="en-US" sz="1600">
                <a:solidFill>
                  <a:srgbClr val="0493D5"/>
                </a:solidFill>
                <a:latin typeface="Arial Black"/>
                <a:cs typeface="Times New Roman" pitchFamily="18" charset="0"/>
              </a:rPr>
              <a:t>System Dynamics</a:t>
            </a:r>
          </a:p>
        </p:txBody>
      </p:sp>
      <p:grpSp>
        <p:nvGrpSpPr>
          <p:cNvPr id="103431" name="Group 35"/>
          <p:cNvGrpSpPr>
            <a:grpSpLocks/>
          </p:cNvGrpSpPr>
          <p:nvPr/>
        </p:nvGrpSpPr>
        <p:grpSpPr bwMode="auto">
          <a:xfrm flipH="1">
            <a:off x="5100638" y="1978025"/>
            <a:ext cx="3695700" cy="639763"/>
            <a:chOff x="2662035" y="2045481"/>
            <a:chExt cx="685590" cy="464819"/>
          </a:xfrm>
        </p:grpSpPr>
        <p:pic>
          <p:nvPicPr>
            <p:cNvPr id="103453" name="O 5"/>
            <p:cNvPicPr>
              <a:picLocks noChangeArrowheads="1"/>
            </p:cNvPicPr>
            <p:nvPr/>
          </p:nvPicPr>
          <p:blipFill>
            <a:blip r:embed="rId4"/>
            <a:srcRect/>
            <a:stretch>
              <a:fillRect/>
            </a:stretch>
          </p:blipFill>
          <p:spPr bwMode="auto">
            <a:xfrm>
              <a:off x="2686151" y="2045481"/>
              <a:ext cx="661474" cy="464819"/>
            </a:xfrm>
            <a:prstGeom prst="rect">
              <a:avLst/>
            </a:prstGeom>
            <a:noFill/>
            <a:ln w="9525">
              <a:noFill/>
              <a:miter lim="800000"/>
              <a:headEnd/>
              <a:tailEnd/>
            </a:ln>
          </p:spPr>
        </p:pic>
        <p:sp>
          <p:nvSpPr>
            <p:cNvPr id="38" name="Rectangle 37"/>
            <p:cNvSpPr/>
            <p:nvPr/>
          </p:nvSpPr>
          <p:spPr>
            <a:xfrm>
              <a:off x="2662035" y="2163127"/>
              <a:ext cx="93945" cy="1914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03432" name="Text Box 19"/>
          <p:cNvSpPr txBox="1">
            <a:spLocks noChangeArrowheads="1"/>
          </p:cNvSpPr>
          <p:nvPr/>
        </p:nvSpPr>
        <p:spPr bwMode="auto">
          <a:xfrm>
            <a:off x="5540375" y="2049463"/>
            <a:ext cx="3082925" cy="476250"/>
          </a:xfrm>
          <a:prstGeom prst="rect">
            <a:avLst/>
          </a:prstGeom>
          <a:noFill/>
          <a:ln w="9525">
            <a:noFill/>
            <a:miter lim="800000"/>
            <a:headEnd/>
            <a:tailEnd/>
          </a:ln>
        </p:spPr>
        <p:txBody>
          <a:bodyPr tIns="91440" bIns="91440"/>
          <a:lstStyle/>
          <a:p>
            <a:pPr algn="r" defTabSz="914400"/>
            <a:r>
              <a:rPr lang="en-US" sz="1600">
                <a:solidFill>
                  <a:srgbClr val="0493D5"/>
                </a:solidFill>
                <a:latin typeface="Arial Black"/>
                <a:cs typeface="Times New Roman" pitchFamily="18" charset="0"/>
              </a:rPr>
              <a:t>Events/Behaviors/Results</a:t>
            </a:r>
          </a:p>
        </p:txBody>
      </p:sp>
      <p:grpSp>
        <p:nvGrpSpPr>
          <p:cNvPr id="103433" name="Group 42"/>
          <p:cNvGrpSpPr>
            <a:grpSpLocks/>
          </p:cNvGrpSpPr>
          <p:nvPr/>
        </p:nvGrpSpPr>
        <p:grpSpPr bwMode="auto">
          <a:xfrm>
            <a:off x="914400" y="3757613"/>
            <a:ext cx="2957513" cy="639762"/>
            <a:chOff x="2958695" y="3538991"/>
            <a:chExt cx="666979" cy="640588"/>
          </a:xfrm>
        </p:grpSpPr>
        <p:pic>
          <p:nvPicPr>
            <p:cNvPr id="103451" name="O 5"/>
            <p:cNvPicPr>
              <a:picLocks noChangeArrowheads="1"/>
            </p:cNvPicPr>
            <p:nvPr/>
          </p:nvPicPr>
          <p:blipFill>
            <a:blip r:embed="rId4"/>
            <a:srcRect/>
            <a:stretch>
              <a:fillRect/>
            </a:stretch>
          </p:blipFill>
          <p:spPr bwMode="auto">
            <a:xfrm>
              <a:off x="2964200" y="3538991"/>
              <a:ext cx="661474" cy="640588"/>
            </a:xfrm>
            <a:prstGeom prst="rect">
              <a:avLst/>
            </a:prstGeom>
            <a:noFill/>
            <a:ln w="9525">
              <a:noFill/>
              <a:miter lim="800000"/>
              <a:headEnd/>
              <a:tailEnd/>
            </a:ln>
          </p:spPr>
        </p:pic>
        <p:sp>
          <p:nvSpPr>
            <p:cNvPr id="42" name="Rectangle 41"/>
            <p:cNvSpPr/>
            <p:nvPr/>
          </p:nvSpPr>
          <p:spPr>
            <a:xfrm>
              <a:off x="2958695" y="3707483"/>
              <a:ext cx="94158" cy="26545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03434" name="Text Box 21"/>
          <p:cNvSpPr txBox="1">
            <a:spLocks noChangeArrowheads="1"/>
          </p:cNvSpPr>
          <p:nvPr/>
        </p:nvSpPr>
        <p:spPr bwMode="auto">
          <a:xfrm>
            <a:off x="981075" y="3822700"/>
            <a:ext cx="2713038" cy="377825"/>
          </a:xfrm>
          <a:prstGeom prst="rect">
            <a:avLst/>
          </a:prstGeom>
          <a:noFill/>
          <a:ln w="9525">
            <a:noFill/>
            <a:miter lim="800000"/>
            <a:headEnd/>
            <a:tailEnd/>
          </a:ln>
        </p:spPr>
        <p:txBody>
          <a:bodyPr tIns="91440" bIns="91440"/>
          <a:lstStyle/>
          <a:p>
            <a:pPr defTabSz="914400"/>
            <a:r>
              <a:rPr lang="en-US" sz="1600">
                <a:solidFill>
                  <a:srgbClr val="0493D5"/>
                </a:solidFill>
                <a:latin typeface="Arial Black"/>
                <a:cs typeface="Times New Roman" pitchFamily="18" charset="0"/>
              </a:rPr>
              <a:t>Structures/Processes</a:t>
            </a:r>
          </a:p>
        </p:txBody>
      </p:sp>
      <p:grpSp>
        <p:nvGrpSpPr>
          <p:cNvPr id="103435" name="Group 43"/>
          <p:cNvGrpSpPr>
            <a:grpSpLocks/>
          </p:cNvGrpSpPr>
          <p:nvPr/>
        </p:nvGrpSpPr>
        <p:grpSpPr bwMode="auto">
          <a:xfrm>
            <a:off x="914400" y="4324350"/>
            <a:ext cx="3109913" cy="641350"/>
            <a:chOff x="2958695" y="3538991"/>
            <a:chExt cx="666979" cy="640588"/>
          </a:xfrm>
        </p:grpSpPr>
        <p:pic>
          <p:nvPicPr>
            <p:cNvPr id="103449" name="O 5"/>
            <p:cNvPicPr>
              <a:picLocks noChangeArrowheads="1"/>
            </p:cNvPicPr>
            <p:nvPr/>
          </p:nvPicPr>
          <p:blipFill>
            <a:blip r:embed="rId4"/>
            <a:srcRect/>
            <a:stretch>
              <a:fillRect/>
            </a:stretch>
          </p:blipFill>
          <p:spPr bwMode="auto">
            <a:xfrm>
              <a:off x="2964200" y="3538991"/>
              <a:ext cx="661474" cy="640588"/>
            </a:xfrm>
            <a:prstGeom prst="rect">
              <a:avLst/>
            </a:prstGeom>
            <a:noFill/>
            <a:ln w="9525">
              <a:noFill/>
              <a:miter lim="800000"/>
              <a:headEnd/>
              <a:tailEnd/>
            </a:ln>
          </p:spPr>
        </p:pic>
        <p:sp>
          <p:nvSpPr>
            <p:cNvPr id="46" name="Rectangle 45"/>
            <p:cNvSpPr/>
            <p:nvPr/>
          </p:nvSpPr>
          <p:spPr>
            <a:xfrm>
              <a:off x="2958695" y="3708652"/>
              <a:ext cx="93969" cy="2647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03436" name="Text Box 21"/>
          <p:cNvSpPr txBox="1">
            <a:spLocks noChangeArrowheads="1"/>
          </p:cNvSpPr>
          <p:nvPr/>
        </p:nvSpPr>
        <p:spPr bwMode="auto">
          <a:xfrm>
            <a:off x="990600" y="4387850"/>
            <a:ext cx="2590800" cy="368300"/>
          </a:xfrm>
          <a:prstGeom prst="rect">
            <a:avLst/>
          </a:prstGeom>
          <a:noFill/>
          <a:ln w="9525">
            <a:noFill/>
            <a:miter lim="800000"/>
            <a:headEnd/>
            <a:tailEnd/>
          </a:ln>
        </p:spPr>
        <p:txBody>
          <a:bodyPr tIns="91440" bIns="91440"/>
          <a:lstStyle/>
          <a:p>
            <a:pPr defTabSz="914400"/>
            <a:r>
              <a:rPr lang="en-US" sz="1600">
                <a:solidFill>
                  <a:srgbClr val="0493D5"/>
                </a:solidFill>
                <a:latin typeface="Arial Black"/>
                <a:cs typeface="Times New Roman" pitchFamily="18" charset="0"/>
              </a:rPr>
              <a:t>Norms</a:t>
            </a:r>
          </a:p>
        </p:txBody>
      </p:sp>
      <p:grpSp>
        <p:nvGrpSpPr>
          <p:cNvPr id="103437" name="Group 46"/>
          <p:cNvGrpSpPr>
            <a:grpSpLocks/>
          </p:cNvGrpSpPr>
          <p:nvPr/>
        </p:nvGrpSpPr>
        <p:grpSpPr bwMode="auto">
          <a:xfrm>
            <a:off x="914400" y="4886325"/>
            <a:ext cx="3281363" cy="641350"/>
            <a:chOff x="2958695" y="3538991"/>
            <a:chExt cx="666979" cy="640588"/>
          </a:xfrm>
        </p:grpSpPr>
        <p:pic>
          <p:nvPicPr>
            <p:cNvPr id="103447" name="O 5"/>
            <p:cNvPicPr>
              <a:picLocks noChangeArrowheads="1"/>
            </p:cNvPicPr>
            <p:nvPr/>
          </p:nvPicPr>
          <p:blipFill>
            <a:blip r:embed="rId4"/>
            <a:srcRect/>
            <a:stretch>
              <a:fillRect/>
            </a:stretch>
          </p:blipFill>
          <p:spPr bwMode="auto">
            <a:xfrm>
              <a:off x="2964200" y="3538991"/>
              <a:ext cx="661474" cy="640588"/>
            </a:xfrm>
            <a:prstGeom prst="rect">
              <a:avLst/>
            </a:prstGeom>
            <a:noFill/>
            <a:ln w="9525">
              <a:noFill/>
              <a:miter lim="800000"/>
              <a:headEnd/>
              <a:tailEnd/>
            </a:ln>
          </p:spPr>
        </p:pic>
        <p:sp>
          <p:nvSpPr>
            <p:cNvPr id="49" name="Rectangle 48"/>
            <p:cNvSpPr/>
            <p:nvPr/>
          </p:nvSpPr>
          <p:spPr>
            <a:xfrm>
              <a:off x="2958695" y="3708652"/>
              <a:ext cx="94222" cy="2647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03438" name="Text Box 21"/>
          <p:cNvSpPr txBox="1">
            <a:spLocks noChangeArrowheads="1"/>
          </p:cNvSpPr>
          <p:nvPr/>
        </p:nvSpPr>
        <p:spPr bwMode="auto">
          <a:xfrm>
            <a:off x="990600" y="4960938"/>
            <a:ext cx="2760663" cy="369887"/>
          </a:xfrm>
          <a:prstGeom prst="rect">
            <a:avLst/>
          </a:prstGeom>
          <a:noFill/>
          <a:ln w="9525">
            <a:noFill/>
            <a:miter lim="800000"/>
            <a:headEnd/>
            <a:tailEnd/>
          </a:ln>
        </p:spPr>
        <p:txBody>
          <a:bodyPr tIns="91440" bIns="91440"/>
          <a:lstStyle/>
          <a:p>
            <a:pPr defTabSz="914400"/>
            <a:r>
              <a:rPr lang="en-US" sz="1600">
                <a:solidFill>
                  <a:srgbClr val="0493D5"/>
                </a:solidFill>
                <a:latin typeface="Arial Black"/>
                <a:cs typeface="Times New Roman" pitchFamily="18" charset="0"/>
              </a:rPr>
              <a:t>Principles</a:t>
            </a:r>
          </a:p>
        </p:txBody>
      </p:sp>
      <p:grpSp>
        <p:nvGrpSpPr>
          <p:cNvPr id="103439" name="Group 50"/>
          <p:cNvGrpSpPr>
            <a:grpSpLocks/>
          </p:cNvGrpSpPr>
          <p:nvPr/>
        </p:nvGrpSpPr>
        <p:grpSpPr bwMode="auto">
          <a:xfrm>
            <a:off x="914400" y="5464175"/>
            <a:ext cx="3473450" cy="639763"/>
            <a:chOff x="2958695" y="3538991"/>
            <a:chExt cx="666979" cy="640588"/>
          </a:xfrm>
        </p:grpSpPr>
        <p:pic>
          <p:nvPicPr>
            <p:cNvPr id="103445" name="O 5"/>
            <p:cNvPicPr>
              <a:picLocks noChangeArrowheads="1"/>
            </p:cNvPicPr>
            <p:nvPr/>
          </p:nvPicPr>
          <p:blipFill>
            <a:blip r:embed="rId4"/>
            <a:srcRect/>
            <a:stretch>
              <a:fillRect/>
            </a:stretch>
          </p:blipFill>
          <p:spPr bwMode="auto">
            <a:xfrm>
              <a:off x="2964200" y="3538991"/>
              <a:ext cx="661474" cy="640588"/>
            </a:xfrm>
            <a:prstGeom prst="rect">
              <a:avLst/>
            </a:prstGeom>
            <a:noFill/>
            <a:ln w="9525">
              <a:noFill/>
              <a:miter lim="800000"/>
              <a:headEnd/>
              <a:tailEnd/>
            </a:ln>
          </p:spPr>
        </p:pic>
        <p:sp>
          <p:nvSpPr>
            <p:cNvPr id="53" name="Rectangle 52"/>
            <p:cNvSpPr/>
            <p:nvPr/>
          </p:nvSpPr>
          <p:spPr>
            <a:xfrm>
              <a:off x="2958695" y="3707483"/>
              <a:ext cx="94194" cy="2654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03440" name="Text Box 21"/>
          <p:cNvSpPr txBox="1">
            <a:spLocks noChangeArrowheads="1"/>
          </p:cNvSpPr>
          <p:nvPr/>
        </p:nvSpPr>
        <p:spPr bwMode="auto">
          <a:xfrm>
            <a:off x="990600" y="5538788"/>
            <a:ext cx="2881313" cy="368300"/>
          </a:xfrm>
          <a:prstGeom prst="rect">
            <a:avLst/>
          </a:prstGeom>
          <a:noFill/>
          <a:ln w="9525">
            <a:noFill/>
            <a:miter lim="800000"/>
            <a:headEnd/>
            <a:tailEnd/>
          </a:ln>
        </p:spPr>
        <p:txBody>
          <a:bodyPr tIns="91440" bIns="91440"/>
          <a:lstStyle/>
          <a:p>
            <a:pPr defTabSz="914400"/>
            <a:r>
              <a:rPr lang="en-US" sz="1600">
                <a:solidFill>
                  <a:srgbClr val="0493D5"/>
                </a:solidFill>
                <a:latin typeface="Arial Black"/>
                <a:cs typeface="Times New Roman" pitchFamily="18" charset="0"/>
              </a:rPr>
              <a:t>Paradigms</a:t>
            </a:r>
          </a:p>
        </p:txBody>
      </p:sp>
      <p:grpSp>
        <p:nvGrpSpPr>
          <p:cNvPr id="103441" name="Group 35"/>
          <p:cNvGrpSpPr>
            <a:grpSpLocks/>
          </p:cNvGrpSpPr>
          <p:nvPr/>
        </p:nvGrpSpPr>
        <p:grpSpPr bwMode="auto">
          <a:xfrm flipH="1">
            <a:off x="5164138" y="5257800"/>
            <a:ext cx="3695700" cy="639763"/>
            <a:chOff x="2662035" y="2045481"/>
            <a:chExt cx="685590" cy="464819"/>
          </a:xfrm>
        </p:grpSpPr>
        <p:pic>
          <p:nvPicPr>
            <p:cNvPr id="103443" name="O 5"/>
            <p:cNvPicPr>
              <a:picLocks noChangeArrowheads="1"/>
            </p:cNvPicPr>
            <p:nvPr/>
          </p:nvPicPr>
          <p:blipFill>
            <a:blip r:embed="rId4"/>
            <a:srcRect/>
            <a:stretch>
              <a:fillRect/>
            </a:stretch>
          </p:blipFill>
          <p:spPr bwMode="auto">
            <a:xfrm>
              <a:off x="2686151" y="2045481"/>
              <a:ext cx="661474" cy="464819"/>
            </a:xfrm>
            <a:prstGeom prst="rect">
              <a:avLst/>
            </a:prstGeom>
            <a:noFill/>
            <a:ln w="9525">
              <a:noFill/>
              <a:miter lim="800000"/>
              <a:headEnd/>
              <a:tailEnd/>
            </a:ln>
          </p:spPr>
        </p:pic>
        <p:sp>
          <p:nvSpPr>
            <p:cNvPr id="57" name="Rectangle 56"/>
            <p:cNvSpPr/>
            <p:nvPr/>
          </p:nvSpPr>
          <p:spPr>
            <a:xfrm>
              <a:off x="2662035" y="2163127"/>
              <a:ext cx="93945" cy="1914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03442" name="Text Box 23"/>
          <p:cNvSpPr txBox="1">
            <a:spLocks noChangeArrowheads="1"/>
          </p:cNvSpPr>
          <p:nvPr/>
        </p:nvSpPr>
        <p:spPr bwMode="auto">
          <a:xfrm>
            <a:off x="5761038" y="5334000"/>
            <a:ext cx="2911475" cy="560388"/>
          </a:xfrm>
          <a:prstGeom prst="rect">
            <a:avLst/>
          </a:prstGeom>
          <a:noFill/>
          <a:ln w="9525">
            <a:noFill/>
            <a:miter lim="800000"/>
            <a:headEnd/>
            <a:tailEnd/>
          </a:ln>
        </p:spPr>
        <p:txBody>
          <a:bodyPr tIns="91440" bIns="91440"/>
          <a:lstStyle/>
          <a:p>
            <a:pPr algn="r" defTabSz="914400"/>
            <a:r>
              <a:rPr lang="en-US" sz="1600">
                <a:solidFill>
                  <a:srgbClr val="0493D5"/>
                </a:solidFill>
                <a:latin typeface="Arial Black"/>
                <a:cs typeface="Times New Roman" pitchFamily="18" charset="0"/>
              </a:rPr>
              <a:t>Conditions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473" name="Title 1"/>
          <p:cNvSpPr>
            <a:spLocks noGrp="1"/>
          </p:cNvSpPr>
          <p:nvPr>
            <p:ph type="title"/>
          </p:nvPr>
        </p:nvSpPr>
        <p:spPr>
          <a:xfrm>
            <a:off x="457200" y="125413"/>
            <a:ext cx="8229600" cy="981075"/>
          </a:xfrm>
        </p:spPr>
        <p:txBody>
          <a:bodyPr/>
          <a:lstStyle/>
          <a:p>
            <a:r>
              <a:rPr lang="en-US" sz="3200" smtClean="0">
                <a:latin typeface="Arial Black"/>
                <a:ea typeface="Arial Black"/>
                <a:cs typeface="Arial Black"/>
              </a:rPr>
              <a:t>Understanding and Influencing</a:t>
            </a:r>
            <a:br>
              <a:rPr lang="en-US" sz="3200" smtClean="0">
                <a:latin typeface="Arial Black"/>
                <a:ea typeface="Arial Black"/>
                <a:cs typeface="Arial Black"/>
              </a:rPr>
            </a:br>
            <a:r>
              <a:rPr lang="en-US" sz="3200" smtClean="0">
                <a:latin typeface="Arial Black"/>
                <a:ea typeface="Arial Black"/>
                <a:cs typeface="Arial Black"/>
              </a:rPr>
              <a:t> Complex Systems</a:t>
            </a:r>
          </a:p>
        </p:txBody>
      </p:sp>
      <p:sp>
        <p:nvSpPr>
          <p:cNvPr id="3" name="Slide Number Placeholder 2"/>
          <p:cNvSpPr>
            <a:spLocks noGrp="1"/>
          </p:cNvSpPr>
          <p:nvPr>
            <p:ph type="sldNum" sz="quarter" idx="12"/>
          </p:nvPr>
        </p:nvSpPr>
        <p:spPr/>
        <p:txBody>
          <a:bodyPr/>
          <a:lstStyle/>
          <a:p>
            <a:pPr>
              <a:defRPr/>
            </a:pPr>
            <a:fld id="{D2153B12-8C64-4F79-BF8A-55CAF84BB620}" type="slidenum">
              <a:rPr lang="en-US" smtClean="0"/>
              <a:pPr>
                <a:defRPr/>
              </a:pPr>
              <a:t>35</a:t>
            </a:fld>
            <a:endParaRPr lang="en-US"/>
          </a:p>
        </p:txBody>
      </p:sp>
      <p:sp>
        <p:nvSpPr>
          <p:cNvPr id="19" name="Freeform 18"/>
          <p:cNvSpPr/>
          <p:nvPr/>
        </p:nvSpPr>
        <p:spPr>
          <a:xfrm>
            <a:off x="2776538" y="1298575"/>
            <a:ext cx="3479800" cy="4799013"/>
          </a:xfrm>
          <a:custGeom>
            <a:avLst/>
            <a:gdLst>
              <a:gd name="connsiteX0" fmla="*/ 412082 w 3808010"/>
              <a:gd name="connsiteY0" fmla="*/ 13111 h 4800506"/>
              <a:gd name="connsiteX1" fmla="*/ 1142590 w 3808010"/>
              <a:gd name="connsiteY1" fmla="*/ 1873 h 4800506"/>
              <a:gd name="connsiteX2" fmla="*/ 1783190 w 3808010"/>
              <a:gd name="connsiteY2" fmla="*/ 24349 h 4800506"/>
              <a:gd name="connsiteX3" fmla="*/ 2435028 w 3808010"/>
              <a:gd name="connsiteY3" fmla="*/ 80539 h 4800506"/>
              <a:gd name="connsiteX4" fmla="*/ 3041912 w 3808010"/>
              <a:gd name="connsiteY4" fmla="*/ 170443 h 4800506"/>
              <a:gd name="connsiteX5" fmla="*/ 3457740 w 3808010"/>
              <a:gd name="connsiteY5" fmla="*/ 282823 h 4800506"/>
              <a:gd name="connsiteX6" fmla="*/ 3682512 w 3808010"/>
              <a:gd name="connsiteY6" fmla="*/ 406442 h 4800506"/>
              <a:gd name="connsiteX7" fmla="*/ 3794898 w 3808010"/>
              <a:gd name="connsiteY7" fmla="*/ 552536 h 4800506"/>
              <a:gd name="connsiteX8" fmla="*/ 3761182 w 3808010"/>
              <a:gd name="connsiteY8" fmla="*/ 653678 h 4800506"/>
              <a:gd name="connsiteX9" fmla="*/ 3637558 w 3808010"/>
              <a:gd name="connsiteY9" fmla="*/ 732344 h 4800506"/>
              <a:gd name="connsiteX10" fmla="*/ 3356593 w 3808010"/>
              <a:gd name="connsiteY10" fmla="*/ 811010 h 4800506"/>
              <a:gd name="connsiteX11" fmla="*/ 3064389 w 3808010"/>
              <a:gd name="connsiteY11" fmla="*/ 878438 h 4800506"/>
              <a:gd name="connsiteX12" fmla="*/ 2547414 w 3808010"/>
              <a:gd name="connsiteY12" fmla="*/ 979580 h 4800506"/>
              <a:gd name="connsiteX13" fmla="*/ 2075393 w 3808010"/>
              <a:gd name="connsiteY13" fmla="*/ 1024533 h 4800506"/>
              <a:gd name="connsiteX14" fmla="*/ 1569657 w 3808010"/>
              <a:gd name="connsiteY14" fmla="*/ 1069485 h 4800506"/>
              <a:gd name="connsiteX15" fmla="*/ 1142590 w 3808010"/>
              <a:gd name="connsiteY15" fmla="*/ 1069485 h 4800506"/>
              <a:gd name="connsiteX16" fmla="*/ 693046 w 3808010"/>
              <a:gd name="connsiteY16" fmla="*/ 1047009 h 4800506"/>
              <a:gd name="connsiteX17" fmla="*/ 333411 w 3808010"/>
              <a:gd name="connsiteY17" fmla="*/ 1013295 h 4800506"/>
              <a:gd name="connsiteX18" fmla="*/ 86162 w 3808010"/>
              <a:gd name="connsiteY18" fmla="*/ 923390 h 4800506"/>
              <a:gd name="connsiteX19" fmla="*/ 7492 w 3808010"/>
              <a:gd name="connsiteY19" fmla="*/ 844724 h 4800506"/>
              <a:gd name="connsiteX20" fmla="*/ 41208 w 3808010"/>
              <a:gd name="connsiteY20" fmla="*/ 664916 h 4800506"/>
              <a:gd name="connsiteX21" fmla="*/ 232264 w 3808010"/>
              <a:gd name="connsiteY21" fmla="*/ 563774 h 4800506"/>
              <a:gd name="connsiteX22" fmla="*/ 704285 w 3808010"/>
              <a:gd name="connsiteY22" fmla="*/ 530060 h 4800506"/>
              <a:gd name="connsiteX23" fmla="*/ 1153829 w 3808010"/>
              <a:gd name="connsiteY23" fmla="*/ 541298 h 4800506"/>
              <a:gd name="connsiteX24" fmla="*/ 1682043 w 3808010"/>
              <a:gd name="connsiteY24" fmla="*/ 563774 h 4800506"/>
              <a:gd name="connsiteX25" fmla="*/ 2199018 w 3808010"/>
              <a:gd name="connsiteY25" fmla="*/ 631202 h 4800506"/>
              <a:gd name="connsiteX26" fmla="*/ 2637323 w 3808010"/>
              <a:gd name="connsiteY26" fmla="*/ 732344 h 4800506"/>
              <a:gd name="connsiteX27" fmla="*/ 3030674 w 3808010"/>
              <a:gd name="connsiteY27" fmla="*/ 867200 h 4800506"/>
              <a:gd name="connsiteX28" fmla="*/ 3379070 w 3808010"/>
              <a:gd name="connsiteY28" fmla="*/ 1035771 h 4800506"/>
              <a:gd name="connsiteX29" fmla="*/ 3570126 w 3808010"/>
              <a:gd name="connsiteY29" fmla="*/ 1249293 h 4800506"/>
              <a:gd name="connsiteX30" fmla="*/ 3547649 w 3808010"/>
              <a:gd name="connsiteY30" fmla="*/ 1361673 h 4800506"/>
              <a:gd name="connsiteX31" fmla="*/ 3412786 w 3808010"/>
              <a:gd name="connsiteY31" fmla="*/ 1462815 h 4800506"/>
              <a:gd name="connsiteX32" fmla="*/ 3176775 w 3808010"/>
              <a:gd name="connsiteY32" fmla="*/ 1541481 h 4800506"/>
              <a:gd name="connsiteX33" fmla="*/ 2929526 w 3808010"/>
              <a:gd name="connsiteY33" fmla="*/ 1597671 h 4800506"/>
              <a:gd name="connsiteX34" fmla="*/ 2671039 w 3808010"/>
              <a:gd name="connsiteY34" fmla="*/ 1642623 h 4800506"/>
              <a:gd name="connsiteX35" fmla="*/ 2210256 w 3808010"/>
              <a:gd name="connsiteY35" fmla="*/ 1710052 h 4800506"/>
              <a:gd name="connsiteX36" fmla="*/ 1693281 w 3808010"/>
              <a:gd name="connsiteY36" fmla="*/ 1788718 h 4800506"/>
              <a:gd name="connsiteX37" fmla="*/ 1299930 w 3808010"/>
              <a:gd name="connsiteY37" fmla="*/ 1777480 h 4800506"/>
              <a:gd name="connsiteX38" fmla="*/ 917818 w 3808010"/>
              <a:gd name="connsiteY38" fmla="*/ 1777480 h 4800506"/>
              <a:gd name="connsiteX39" fmla="*/ 524467 w 3808010"/>
              <a:gd name="connsiteY39" fmla="*/ 1732528 h 4800506"/>
              <a:gd name="connsiteX40" fmla="*/ 243503 w 3808010"/>
              <a:gd name="connsiteY40" fmla="*/ 1620147 h 4800506"/>
              <a:gd name="connsiteX41" fmla="*/ 209787 w 3808010"/>
              <a:gd name="connsiteY41" fmla="*/ 1462815 h 4800506"/>
              <a:gd name="connsiteX42" fmla="*/ 277218 w 3808010"/>
              <a:gd name="connsiteY42" fmla="*/ 1350435 h 4800506"/>
              <a:gd name="connsiteX43" fmla="*/ 423320 w 3808010"/>
              <a:gd name="connsiteY43" fmla="*/ 1305483 h 4800506"/>
              <a:gd name="connsiteX44" fmla="*/ 670569 w 3808010"/>
              <a:gd name="connsiteY44" fmla="*/ 1283007 h 4800506"/>
              <a:gd name="connsiteX45" fmla="*/ 962773 w 3808010"/>
              <a:gd name="connsiteY45" fmla="*/ 1271769 h 4800506"/>
              <a:gd name="connsiteX46" fmla="*/ 1333646 w 3808010"/>
              <a:gd name="connsiteY46" fmla="*/ 1305483 h 4800506"/>
              <a:gd name="connsiteX47" fmla="*/ 1715758 w 3808010"/>
              <a:gd name="connsiteY47" fmla="*/ 1339197 h 4800506"/>
              <a:gd name="connsiteX48" fmla="*/ 2131586 w 3808010"/>
              <a:gd name="connsiteY48" fmla="*/ 1372911 h 4800506"/>
              <a:gd name="connsiteX49" fmla="*/ 2524937 w 3808010"/>
              <a:gd name="connsiteY49" fmla="*/ 1474053 h 4800506"/>
              <a:gd name="connsiteX50" fmla="*/ 2839618 w 3808010"/>
              <a:gd name="connsiteY50" fmla="*/ 1563957 h 4800506"/>
              <a:gd name="connsiteX51" fmla="*/ 3109344 w 3808010"/>
              <a:gd name="connsiteY51" fmla="*/ 1687576 h 4800506"/>
              <a:gd name="connsiteX52" fmla="*/ 3311638 w 3808010"/>
              <a:gd name="connsiteY52" fmla="*/ 1878622 h 4800506"/>
              <a:gd name="connsiteX53" fmla="*/ 3345354 w 3808010"/>
              <a:gd name="connsiteY53" fmla="*/ 2024716 h 4800506"/>
              <a:gd name="connsiteX54" fmla="*/ 3232968 w 3808010"/>
              <a:gd name="connsiteY54" fmla="*/ 2170810 h 4800506"/>
              <a:gd name="connsiteX55" fmla="*/ 3030674 w 3808010"/>
              <a:gd name="connsiteY55" fmla="*/ 2260714 h 4800506"/>
              <a:gd name="connsiteX56" fmla="*/ 2772186 w 3808010"/>
              <a:gd name="connsiteY56" fmla="*/ 2339381 h 4800506"/>
              <a:gd name="connsiteX57" fmla="*/ 2255211 w 3808010"/>
              <a:gd name="connsiteY57" fmla="*/ 2451761 h 4800506"/>
              <a:gd name="connsiteX58" fmla="*/ 1783190 w 3808010"/>
              <a:gd name="connsiteY58" fmla="*/ 2507951 h 4800506"/>
              <a:gd name="connsiteX59" fmla="*/ 1165067 w 3808010"/>
              <a:gd name="connsiteY59" fmla="*/ 2519189 h 4800506"/>
              <a:gd name="connsiteX60" fmla="*/ 794194 w 3808010"/>
              <a:gd name="connsiteY60" fmla="*/ 2485475 h 4800506"/>
              <a:gd name="connsiteX61" fmla="*/ 490752 w 3808010"/>
              <a:gd name="connsiteY61" fmla="*/ 2406809 h 4800506"/>
              <a:gd name="connsiteX62" fmla="*/ 412082 w 3808010"/>
              <a:gd name="connsiteY62" fmla="*/ 2283190 h 4800506"/>
              <a:gd name="connsiteX63" fmla="*/ 445797 w 3808010"/>
              <a:gd name="connsiteY63" fmla="*/ 2148334 h 4800506"/>
              <a:gd name="connsiteX64" fmla="*/ 580660 w 3808010"/>
              <a:gd name="connsiteY64" fmla="*/ 2035954 h 4800506"/>
              <a:gd name="connsiteX65" fmla="*/ 895341 w 3808010"/>
              <a:gd name="connsiteY65" fmla="*/ 2024716 h 4800506"/>
              <a:gd name="connsiteX66" fmla="*/ 1389839 w 3808010"/>
              <a:gd name="connsiteY66" fmla="*/ 2047192 h 4800506"/>
              <a:gd name="connsiteX67" fmla="*/ 1828144 w 3808010"/>
              <a:gd name="connsiteY67" fmla="*/ 2080906 h 4800506"/>
              <a:gd name="connsiteX68" fmla="*/ 2232734 w 3808010"/>
              <a:gd name="connsiteY68" fmla="*/ 2148334 h 4800506"/>
              <a:gd name="connsiteX69" fmla="*/ 2603607 w 3808010"/>
              <a:gd name="connsiteY69" fmla="*/ 2271952 h 4800506"/>
              <a:gd name="connsiteX70" fmla="*/ 2929526 w 3808010"/>
              <a:gd name="connsiteY70" fmla="*/ 2451761 h 4800506"/>
              <a:gd name="connsiteX71" fmla="*/ 3109344 w 3808010"/>
              <a:gd name="connsiteY71" fmla="*/ 2631569 h 4800506"/>
              <a:gd name="connsiteX72" fmla="*/ 3131821 w 3808010"/>
              <a:gd name="connsiteY72" fmla="*/ 2777663 h 4800506"/>
              <a:gd name="connsiteX73" fmla="*/ 3075628 w 3808010"/>
              <a:gd name="connsiteY73" fmla="*/ 2890043 h 4800506"/>
              <a:gd name="connsiteX74" fmla="*/ 2749709 w 3808010"/>
              <a:gd name="connsiteY74" fmla="*/ 3024900 h 4800506"/>
              <a:gd name="connsiteX75" fmla="*/ 2311404 w 3808010"/>
              <a:gd name="connsiteY75" fmla="*/ 3159756 h 4800506"/>
              <a:gd name="connsiteX76" fmla="*/ 1985485 w 3808010"/>
              <a:gd name="connsiteY76" fmla="*/ 3204708 h 4800506"/>
              <a:gd name="connsiteX77" fmla="*/ 1558418 w 3808010"/>
              <a:gd name="connsiteY77" fmla="*/ 3238422 h 4800506"/>
              <a:gd name="connsiteX78" fmla="*/ 1243737 w 3808010"/>
              <a:gd name="connsiteY78" fmla="*/ 3249660 h 4800506"/>
              <a:gd name="connsiteX79" fmla="*/ 974011 w 3808010"/>
              <a:gd name="connsiteY79" fmla="*/ 3204708 h 4800506"/>
              <a:gd name="connsiteX80" fmla="*/ 771717 w 3808010"/>
              <a:gd name="connsiteY80" fmla="*/ 3092328 h 4800506"/>
              <a:gd name="connsiteX81" fmla="*/ 715524 w 3808010"/>
              <a:gd name="connsiteY81" fmla="*/ 2946233 h 4800506"/>
              <a:gd name="connsiteX82" fmla="*/ 771717 w 3808010"/>
              <a:gd name="connsiteY82" fmla="*/ 2788901 h 4800506"/>
              <a:gd name="connsiteX83" fmla="*/ 951534 w 3808010"/>
              <a:gd name="connsiteY83" fmla="*/ 2721473 h 4800506"/>
              <a:gd name="connsiteX84" fmla="*/ 1288692 w 3808010"/>
              <a:gd name="connsiteY84" fmla="*/ 2710235 h 4800506"/>
              <a:gd name="connsiteX85" fmla="*/ 1637088 w 3808010"/>
              <a:gd name="connsiteY85" fmla="*/ 2755187 h 4800506"/>
              <a:gd name="connsiteX86" fmla="*/ 1940530 w 3808010"/>
              <a:gd name="connsiteY86" fmla="*/ 2811377 h 4800506"/>
              <a:gd name="connsiteX87" fmla="*/ 2255211 w 3808010"/>
              <a:gd name="connsiteY87" fmla="*/ 2890043 h 4800506"/>
              <a:gd name="connsiteX88" fmla="*/ 2592369 w 3808010"/>
              <a:gd name="connsiteY88" fmla="*/ 3058614 h 4800506"/>
              <a:gd name="connsiteX89" fmla="*/ 2873333 w 3808010"/>
              <a:gd name="connsiteY89" fmla="*/ 3227184 h 4800506"/>
              <a:gd name="connsiteX90" fmla="*/ 2996958 w 3808010"/>
              <a:gd name="connsiteY90" fmla="*/ 3406992 h 4800506"/>
              <a:gd name="connsiteX91" fmla="*/ 2952004 w 3808010"/>
              <a:gd name="connsiteY91" fmla="*/ 3541848 h 4800506"/>
              <a:gd name="connsiteX92" fmla="*/ 2828379 w 3808010"/>
              <a:gd name="connsiteY92" fmla="*/ 3620515 h 4800506"/>
              <a:gd name="connsiteX93" fmla="*/ 2536176 w 3808010"/>
              <a:gd name="connsiteY93" fmla="*/ 3732895 h 4800506"/>
              <a:gd name="connsiteX94" fmla="*/ 2243972 w 3808010"/>
              <a:gd name="connsiteY94" fmla="*/ 3834037 h 4800506"/>
              <a:gd name="connsiteX95" fmla="*/ 1704520 w 3808010"/>
              <a:gd name="connsiteY95" fmla="*/ 3912703 h 4800506"/>
              <a:gd name="connsiteX96" fmla="*/ 1299930 w 3808010"/>
              <a:gd name="connsiteY96" fmla="*/ 3912703 h 4800506"/>
              <a:gd name="connsiteX97" fmla="*/ 985250 w 3808010"/>
              <a:gd name="connsiteY97" fmla="*/ 3845275 h 4800506"/>
              <a:gd name="connsiteX98" fmla="*/ 872864 w 3808010"/>
              <a:gd name="connsiteY98" fmla="*/ 3755371 h 4800506"/>
              <a:gd name="connsiteX99" fmla="*/ 861625 w 3808010"/>
              <a:gd name="connsiteY99" fmla="*/ 3598038 h 4800506"/>
              <a:gd name="connsiteX100" fmla="*/ 962773 w 3808010"/>
              <a:gd name="connsiteY100" fmla="*/ 3485658 h 4800506"/>
              <a:gd name="connsiteX101" fmla="*/ 1210022 w 3808010"/>
              <a:gd name="connsiteY101" fmla="*/ 3418230 h 4800506"/>
              <a:gd name="connsiteX102" fmla="*/ 1558418 w 3808010"/>
              <a:gd name="connsiteY102" fmla="*/ 3429468 h 4800506"/>
              <a:gd name="connsiteX103" fmla="*/ 1805667 w 3808010"/>
              <a:gd name="connsiteY103" fmla="*/ 3474420 h 4800506"/>
              <a:gd name="connsiteX104" fmla="*/ 2199018 w 3808010"/>
              <a:gd name="connsiteY104" fmla="*/ 3586800 h 4800506"/>
              <a:gd name="connsiteX105" fmla="*/ 2524937 w 3808010"/>
              <a:gd name="connsiteY105" fmla="*/ 3732895 h 4800506"/>
              <a:gd name="connsiteX106" fmla="*/ 2738470 w 3808010"/>
              <a:gd name="connsiteY106" fmla="*/ 3878989 h 4800506"/>
              <a:gd name="connsiteX107" fmla="*/ 2828379 w 3808010"/>
              <a:gd name="connsiteY107" fmla="*/ 4002607 h 4800506"/>
              <a:gd name="connsiteX108" fmla="*/ 2805902 w 3808010"/>
              <a:gd name="connsiteY108" fmla="*/ 4182415 h 4800506"/>
              <a:gd name="connsiteX109" fmla="*/ 2715993 w 3808010"/>
              <a:gd name="connsiteY109" fmla="*/ 4294796 h 4800506"/>
              <a:gd name="connsiteX110" fmla="*/ 2524937 w 3808010"/>
              <a:gd name="connsiteY110" fmla="*/ 4373462 h 4800506"/>
              <a:gd name="connsiteX111" fmla="*/ 2277688 w 3808010"/>
              <a:gd name="connsiteY111" fmla="*/ 4474604 h 4800506"/>
              <a:gd name="connsiteX112" fmla="*/ 1850621 w 3808010"/>
              <a:gd name="connsiteY112" fmla="*/ 4553270 h 4800506"/>
              <a:gd name="connsiteX113" fmla="*/ 1378601 w 3808010"/>
              <a:gd name="connsiteY113" fmla="*/ 4553270 h 4800506"/>
              <a:gd name="connsiteX114" fmla="*/ 1187544 w 3808010"/>
              <a:gd name="connsiteY114" fmla="*/ 4519556 h 4800506"/>
              <a:gd name="connsiteX115" fmla="*/ 1030204 w 3808010"/>
              <a:gd name="connsiteY115" fmla="*/ 4395938 h 4800506"/>
              <a:gd name="connsiteX116" fmla="*/ 996488 w 3808010"/>
              <a:gd name="connsiteY116" fmla="*/ 4261081 h 4800506"/>
              <a:gd name="connsiteX117" fmla="*/ 1108874 w 3808010"/>
              <a:gd name="connsiteY117" fmla="*/ 4114987 h 4800506"/>
              <a:gd name="connsiteX118" fmla="*/ 1389839 w 3808010"/>
              <a:gd name="connsiteY118" fmla="*/ 4081273 h 4800506"/>
              <a:gd name="connsiteX119" fmla="*/ 1726997 w 3808010"/>
              <a:gd name="connsiteY119" fmla="*/ 4114987 h 4800506"/>
              <a:gd name="connsiteX120" fmla="*/ 2019200 w 3808010"/>
              <a:gd name="connsiteY120" fmla="*/ 4182415 h 4800506"/>
              <a:gd name="connsiteX121" fmla="*/ 2322642 w 3808010"/>
              <a:gd name="connsiteY121" fmla="*/ 4294796 h 4800506"/>
              <a:gd name="connsiteX122" fmla="*/ 2547414 w 3808010"/>
              <a:gd name="connsiteY122" fmla="*/ 4463366 h 4800506"/>
              <a:gd name="connsiteX123" fmla="*/ 2682277 w 3808010"/>
              <a:gd name="connsiteY123" fmla="*/ 4620698 h 4800506"/>
              <a:gd name="connsiteX124" fmla="*/ 2760947 w 3808010"/>
              <a:gd name="connsiteY124" fmla="*/ 4800506 h 4800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3808010" h="4800506">
                <a:moveTo>
                  <a:pt x="412082" y="13111"/>
                </a:moveTo>
                <a:cubicBezTo>
                  <a:pt x="663077" y="6555"/>
                  <a:pt x="914072" y="0"/>
                  <a:pt x="1142590" y="1873"/>
                </a:cubicBezTo>
                <a:cubicBezTo>
                  <a:pt x="1371108" y="3746"/>
                  <a:pt x="1567784" y="11238"/>
                  <a:pt x="1783190" y="24349"/>
                </a:cubicBezTo>
                <a:cubicBezTo>
                  <a:pt x="1998596" y="37460"/>
                  <a:pt x="2225241" y="56190"/>
                  <a:pt x="2435028" y="80539"/>
                </a:cubicBezTo>
                <a:cubicBezTo>
                  <a:pt x="2644815" y="104888"/>
                  <a:pt x="2871460" y="136729"/>
                  <a:pt x="3041912" y="170443"/>
                </a:cubicBezTo>
                <a:cubicBezTo>
                  <a:pt x="3212364" y="204157"/>
                  <a:pt x="3350973" y="243490"/>
                  <a:pt x="3457740" y="282823"/>
                </a:cubicBezTo>
                <a:cubicBezTo>
                  <a:pt x="3564507" y="322156"/>
                  <a:pt x="3626319" y="361490"/>
                  <a:pt x="3682512" y="406442"/>
                </a:cubicBezTo>
                <a:cubicBezTo>
                  <a:pt x="3738705" y="451394"/>
                  <a:pt x="3781786" y="511330"/>
                  <a:pt x="3794898" y="552536"/>
                </a:cubicBezTo>
                <a:cubicBezTo>
                  <a:pt x="3808010" y="593742"/>
                  <a:pt x="3787405" y="623710"/>
                  <a:pt x="3761182" y="653678"/>
                </a:cubicBezTo>
                <a:cubicBezTo>
                  <a:pt x="3734959" y="683646"/>
                  <a:pt x="3704989" y="706122"/>
                  <a:pt x="3637558" y="732344"/>
                </a:cubicBezTo>
                <a:cubicBezTo>
                  <a:pt x="3570127" y="758566"/>
                  <a:pt x="3452121" y="786661"/>
                  <a:pt x="3356593" y="811010"/>
                </a:cubicBezTo>
                <a:cubicBezTo>
                  <a:pt x="3261065" y="835359"/>
                  <a:pt x="3199252" y="850343"/>
                  <a:pt x="3064389" y="878438"/>
                </a:cubicBezTo>
                <a:cubicBezTo>
                  <a:pt x="2929526" y="906533"/>
                  <a:pt x="2712247" y="955231"/>
                  <a:pt x="2547414" y="979580"/>
                </a:cubicBezTo>
                <a:cubicBezTo>
                  <a:pt x="2382581" y="1003929"/>
                  <a:pt x="2075393" y="1024533"/>
                  <a:pt x="2075393" y="1024533"/>
                </a:cubicBezTo>
                <a:cubicBezTo>
                  <a:pt x="1912434" y="1039517"/>
                  <a:pt x="1725124" y="1061993"/>
                  <a:pt x="1569657" y="1069485"/>
                </a:cubicBezTo>
                <a:cubicBezTo>
                  <a:pt x="1414190" y="1076977"/>
                  <a:pt x="1288692" y="1073231"/>
                  <a:pt x="1142590" y="1069485"/>
                </a:cubicBezTo>
                <a:cubicBezTo>
                  <a:pt x="996488" y="1065739"/>
                  <a:pt x="827909" y="1056374"/>
                  <a:pt x="693046" y="1047009"/>
                </a:cubicBezTo>
                <a:cubicBezTo>
                  <a:pt x="558183" y="1037644"/>
                  <a:pt x="434558" y="1033898"/>
                  <a:pt x="333411" y="1013295"/>
                </a:cubicBezTo>
                <a:cubicBezTo>
                  <a:pt x="232264" y="992692"/>
                  <a:pt x="140482" y="951485"/>
                  <a:pt x="86162" y="923390"/>
                </a:cubicBezTo>
                <a:cubicBezTo>
                  <a:pt x="31842" y="895295"/>
                  <a:pt x="14984" y="887803"/>
                  <a:pt x="7492" y="844724"/>
                </a:cubicBezTo>
                <a:cubicBezTo>
                  <a:pt x="0" y="801645"/>
                  <a:pt x="3746" y="711741"/>
                  <a:pt x="41208" y="664916"/>
                </a:cubicBezTo>
                <a:cubicBezTo>
                  <a:pt x="78670" y="618091"/>
                  <a:pt x="121751" y="586250"/>
                  <a:pt x="232264" y="563774"/>
                </a:cubicBezTo>
                <a:cubicBezTo>
                  <a:pt x="342777" y="541298"/>
                  <a:pt x="550691" y="533806"/>
                  <a:pt x="704285" y="530060"/>
                </a:cubicBezTo>
                <a:lnTo>
                  <a:pt x="1153829" y="541298"/>
                </a:lnTo>
                <a:cubicBezTo>
                  <a:pt x="1316789" y="546917"/>
                  <a:pt x="1507845" y="548790"/>
                  <a:pt x="1682043" y="563774"/>
                </a:cubicBezTo>
                <a:cubicBezTo>
                  <a:pt x="1856241" y="578758"/>
                  <a:pt x="2039805" y="603107"/>
                  <a:pt x="2199018" y="631202"/>
                </a:cubicBezTo>
                <a:cubicBezTo>
                  <a:pt x="2358231" y="659297"/>
                  <a:pt x="2498714" y="693011"/>
                  <a:pt x="2637323" y="732344"/>
                </a:cubicBezTo>
                <a:cubicBezTo>
                  <a:pt x="2775932" y="771677"/>
                  <a:pt x="2907050" y="816629"/>
                  <a:pt x="3030674" y="867200"/>
                </a:cubicBezTo>
                <a:cubicBezTo>
                  <a:pt x="3154299" y="917771"/>
                  <a:pt x="3289161" y="972089"/>
                  <a:pt x="3379070" y="1035771"/>
                </a:cubicBezTo>
                <a:cubicBezTo>
                  <a:pt x="3468979" y="1099453"/>
                  <a:pt x="3542030" y="1194976"/>
                  <a:pt x="3570126" y="1249293"/>
                </a:cubicBezTo>
                <a:cubicBezTo>
                  <a:pt x="3598222" y="1303610"/>
                  <a:pt x="3573872" y="1326086"/>
                  <a:pt x="3547649" y="1361673"/>
                </a:cubicBezTo>
                <a:cubicBezTo>
                  <a:pt x="3521426" y="1397260"/>
                  <a:pt x="3474598" y="1432847"/>
                  <a:pt x="3412786" y="1462815"/>
                </a:cubicBezTo>
                <a:cubicBezTo>
                  <a:pt x="3350974" y="1492783"/>
                  <a:pt x="3257318" y="1519005"/>
                  <a:pt x="3176775" y="1541481"/>
                </a:cubicBezTo>
                <a:cubicBezTo>
                  <a:pt x="3096232" y="1563957"/>
                  <a:pt x="3013815" y="1580814"/>
                  <a:pt x="2929526" y="1597671"/>
                </a:cubicBezTo>
                <a:cubicBezTo>
                  <a:pt x="2845237" y="1614528"/>
                  <a:pt x="2671039" y="1642623"/>
                  <a:pt x="2671039" y="1642623"/>
                </a:cubicBezTo>
                <a:lnTo>
                  <a:pt x="2210256" y="1710052"/>
                </a:lnTo>
                <a:cubicBezTo>
                  <a:pt x="2047296" y="1734401"/>
                  <a:pt x="1845002" y="1777480"/>
                  <a:pt x="1693281" y="1788718"/>
                </a:cubicBezTo>
                <a:cubicBezTo>
                  <a:pt x="1541560" y="1799956"/>
                  <a:pt x="1429174" y="1779353"/>
                  <a:pt x="1299930" y="1777480"/>
                </a:cubicBezTo>
                <a:cubicBezTo>
                  <a:pt x="1170686" y="1775607"/>
                  <a:pt x="1047062" y="1784972"/>
                  <a:pt x="917818" y="1777480"/>
                </a:cubicBezTo>
                <a:cubicBezTo>
                  <a:pt x="788574" y="1769988"/>
                  <a:pt x="636853" y="1758750"/>
                  <a:pt x="524467" y="1732528"/>
                </a:cubicBezTo>
                <a:cubicBezTo>
                  <a:pt x="412081" y="1706306"/>
                  <a:pt x="295950" y="1665099"/>
                  <a:pt x="243503" y="1620147"/>
                </a:cubicBezTo>
                <a:cubicBezTo>
                  <a:pt x="191056" y="1575195"/>
                  <a:pt x="204168" y="1507767"/>
                  <a:pt x="209787" y="1462815"/>
                </a:cubicBezTo>
                <a:cubicBezTo>
                  <a:pt x="215406" y="1417863"/>
                  <a:pt x="241629" y="1376657"/>
                  <a:pt x="277218" y="1350435"/>
                </a:cubicBezTo>
                <a:cubicBezTo>
                  <a:pt x="312807" y="1324213"/>
                  <a:pt x="357762" y="1316721"/>
                  <a:pt x="423320" y="1305483"/>
                </a:cubicBezTo>
                <a:cubicBezTo>
                  <a:pt x="488878" y="1294245"/>
                  <a:pt x="580660" y="1288626"/>
                  <a:pt x="670569" y="1283007"/>
                </a:cubicBezTo>
                <a:cubicBezTo>
                  <a:pt x="760478" y="1277388"/>
                  <a:pt x="852260" y="1268023"/>
                  <a:pt x="962773" y="1271769"/>
                </a:cubicBezTo>
                <a:cubicBezTo>
                  <a:pt x="1073286" y="1275515"/>
                  <a:pt x="1333646" y="1305483"/>
                  <a:pt x="1333646" y="1305483"/>
                </a:cubicBezTo>
                <a:lnTo>
                  <a:pt x="1715758" y="1339197"/>
                </a:lnTo>
                <a:cubicBezTo>
                  <a:pt x="1848748" y="1350435"/>
                  <a:pt x="1996723" y="1350435"/>
                  <a:pt x="2131586" y="1372911"/>
                </a:cubicBezTo>
                <a:cubicBezTo>
                  <a:pt x="2266449" y="1395387"/>
                  <a:pt x="2406932" y="1442212"/>
                  <a:pt x="2524937" y="1474053"/>
                </a:cubicBezTo>
                <a:cubicBezTo>
                  <a:pt x="2642942" y="1505894"/>
                  <a:pt x="2742217" y="1528370"/>
                  <a:pt x="2839618" y="1563957"/>
                </a:cubicBezTo>
                <a:cubicBezTo>
                  <a:pt x="2937019" y="1599544"/>
                  <a:pt x="3030674" y="1635132"/>
                  <a:pt x="3109344" y="1687576"/>
                </a:cubicBezTo>
                <a:cubicBezTo>
                  <a:pt x="3188014" y="1740020"/>
                  <a:pt x="3272303" y="1822432"/>
                  <a:pt x="3311638" y="1878622"/>
                </a:cubicBezTo>
                <a:cubicBezTo>
                  <a:pt x="3350973" y="1934812"/>
                  <a:pt x="3358466" y="1976018"/>
                  <a:pt x="3345354" y="2024716"/>
                </a:cubicBezTo>
                <a:cubicBezTo>
                  <a:pt x="3332242" y="2073414"/>
                  <a:pt x="3285415" y="2131477"/>
                  <a:pt x="3232968" y="2170810"/>
                </a:cubicBezTo>
                <a:cubicBezTo>
                  <a:pt x="3180521" y="2210143"/>
                  <a:pt x="3107471" y="2232619"/>
                  <a:pt x="3030674" y="2260714"/>
                </a:cubicBezTo>
                <a:cubicBezTo>
                  <a:pt x="2953877" y="2288809"/>
                  <a:pt x="2901430" y="2307540"/>
                  <a:pt x="2772186" y="2339381"/>
                </a:cubicBezTo>
                <a:cubicBezTo>
                  <a:pt x="2642942" y="2371222"/>
                  <a:pt x="2420044" y="2423666"/>
                  <a:pt x="2255211" y="2451761"/>
                </a:cubicBezTo>
                <a:cubicBezTo>
                  <a:pt x="2090378" y="2479856"/>
                  <a:pt x="1964881" y="2496713"/>
                  <a:pt x="1783190" y="2507951"/>
                </a:cubicBezTo>
                <a:cubicBezTo>
                  <a:pt x="1601499" y="2519189"/>
                  <a:pt x="1329900" y="2522935"/>
                  <a:pt x="1165067" y="2519189"/>
                </a:cubicBezTo>
                <a:cubicBezTo>
                  <a:pt x="1000234" y="2515443"/>
                  <a:pt x="906580" y="2504205"/>
                  <a:pt x="794194" y="2485475"/>
                </a:cubicBezTo>
                <a:cubicBezTo>
                  <a:pt x="681808" y="2466745"/>
                  <a:pt x="554437" y="2440523"/>
                  <a:pt x="490752" y="2406809"/>
                </a:cubicBezTo>
                <a:cubicBezTo>
                  <a:pt x="427067" y="2373095"/>
                  <a:pt x="419574" y="2326269"/>
                  <a:pt x="412082" y="2283190"/>
                </a:cubicBezTo>
                <a:cubicBezTo>
                  <a:pt x="404590" y="2240111"/>
                  <a:pt x="417701" y="2189540"/>
                  <a:pt x="445797" y="2148334"/>
                </a:cubicBezTo>
                <a:cubicBezTo>
                  <a:pt x="473893" y="2107128"/>
                  <a:pt x="505736" y="2056557"/>
                  <a:pt x="580660" y="2035954"/>
                </a:cubicBezTo>
                <a:cubicBezTo>
                  <a:pt x="655584" y="2015351"/>
                  <a:pt x="760478" y="2022843"/>
                  <a:pt x="895341" y="2024716"/>
                </a:cubicBezTo>
                <a:cubicBezTo>
                  <a:pt x="1030204" y="2026589"/>
                  <a:pt x="1234372" y="2037827"/>
                  <a:pt x="1389839" y="2047192"/>
                </a:cubicBezTo>
                <a:cubicBezTo>
                  <a:pt x="1545306" y="2056557"/>
                  <a:pt x="1687662" y="2064049"/>
                  <a:pt x="1828144" y="2080906"/>
                </a:cubicBezTo>
                <a:cubicBezTo>
                  <a:pt x="1968627" y="2097763"/>
                  <a:pt x="2103490" y="2116493"/>
                  <a:pt x="2232734" y="2148334"/>
                </a:cubicBezTo>
                <a:cubicBezTo>
                  <a:pt x="2361978" y="2180175"/>
                  <a:pt x="2487475" y="2221381"/>
                  <a:pt x="2603607" y="2271952"/>
                </a:cubicBezTo>
                <a:cubicBezTo>
                  <a:pt x="2719739" y="2322523"/>
                  <a:pt x="2845237" y="2391825"/>
                  <a:pt x="2929526" y="2451761"/>
                </a:cubicBezTo>
                <a:cubicBezTo>
                  <a:pt x="3013815" y="2511697"/>
                  <a:pt x="3075628" y="2577252"/>
                  <a:pt x="3109344" y="2631569"/>
                </a:cubicBezTo>
                <a:cubicBezTo>
                  <a:pt x="3143060" y="2685886"/>
                  <a:pt x="3137440" y="2734584"/>
                  <a:pt x="3131821" y="2777663"/>
                </a:cubicBezTo>
                <a:cubicBezTo>
                  <a:pt x="3126202" y="2820742"/>
                  <a:pt x="3139313" y="2848837"/>
                  <a:pt x="3075628" y="2890043"/>
                </a:cubicBezTo>
                <a:cubicBezTo>
                  <a:pt x="3011943" y="2931249"/>
                  <a:pt x="2877080" y="2979948"/>
                  <a:pt x="2749709" y="3024900"/>
                </a:cubicBezTo>
                <a:cubicBezTo>
                  <a:pt x="2622338" y="3069852"/>
                  <a:pt x="2438775" y="3129788"/>
                  <a:pt x="2311404" y="3159756"/>
                </a:cubicBezTo>
                <a:cubicBezTo>
                  <a:pt x="2184033" y="3189724"/>
                  <a:pt x="2110983" y="3191597"/>
                  <a:pt x="1985485" y="3204708"/>
                </a:cubicBezTo>
                <a:cubicBezTo>
                  <a:pt x="1859987" y="3217819"/>
                  <a:pt x="1682043" y="3230930"/>
                  <a:pt x="1558418" y="3238422"/>
                </a:cubicBezTo>
                <a:cubicBezTo>
                  <a:pt x="1434793" y="3245914"/>
                  <a:pt x="1341138" y="3255279"/>
                  <a:pt x="1243737" y="3249660"/>
                </a:cubicBezTo>
                <a:cubicBezTo>
                  <a:pt x="1146336" y="3244041"/>
                  <a:pt x="1052681" y="3230930"/>
                  <a:pt x="974011" y="3204708"/>
                </a:cubicBezTo>
                <a:cubicBezTo>
                  <a:pt x="895341" y="3178486"/>
                  <a:pt x="814798" y="3135407"/>
                  <a:pt x="771717" y="3092328"/>
                </a:cubicBezTo>
                <a:cubicBezTo>
                  <a:pt x="728636" y="3049249"/>
                  <a:pt x="715524" y="2996804"/>
                  <a:pt x="715524" y="2946233"/>
                </a:cubicBezTo>
                <a:cubicBezTo>
                  <a:pt x="715524" y="2895662"/>
                  <a:pt x="732382" y="2826361"/>
                  <a:pt x="771717" y="2788901"/>
                </a:cubicBezTo>
                <a:cubicBezTo>
                  <a:pt x="811052" y="2751441"/>
                  <a:pt x="865372" y="2734584"/>
                  <a:pt x="951534" y="2721473"/>
                </a:cubicBezTo>
                <a:cubicBezTo>
                  <a:pt x="1037696" y="2708362"/>
                  <a:pt x="1174433" y="2704616"/>
                  <a:pt x="1288692" y="2710235"/>
                </a:cubicBezTo>
                <a:cubicBezTo>
                  <a:pt x="1402951" y="2715854"/>
                  <a:pt x="1528448" y="2738330"/>
                  <a:pt x="1637088" y="2755187"/>
                </a:cubicBezTo>
                <a:cubicBezTo>
                  <a:pt x="1745728" y="2772044"/>
                  <a:pt x="1837510" y="2788901"/>
                  <a:pt x="1940530" y="2811377"/>
                </a:cubicBezTo>
                <a:cubicBezTo>
                  <a:pt x="2043551" y="2833853"/>
                  <a:pt x="2146571" y="2848837"/>
                  <a:pt x="2255211" y="2890043"/>
                </a:cubicBezTo>
                <a:cubicBezTo>
                  <a:pt x="2363851" y="2931249"/>
                  <a:pt x="2489349" y="3002424"/>
                  <a:pt x="2592369" y="3058614"/>
                </a:cubicBezTo>
                <a:cubicBezTo>
                  <a:pt x="2695389" y="3114804"/>
                  <a:pt x="2805902" y="3169121"/>
                  <a:pt x="2873333" y="3227184"/>
                </a:cubicBezTo>
                <a:cubicBezTo>
                  <a:pt x="2940764" y="3285247"/>
                  <a:pt x="2983846" y="3354548"/>
                  <a:pt x="2996958" y="3406992"/>
                </a:cubicBezTo>
                <a:cubicBezTo>
                  <a:pt x="3010070" y="3459436"/>
                  <a:pt x="2980100" y="3506261"/>
                  <a:pt x="2952004" y="3541848"/>
                </a:cubicBezTo>
                <a:cubicBezTo>
                  <a:pt x="2923908" y="3577435"/>
                  <a:pt x="2897684" y="3588674"/>
                  <a:pt x="2828379" y="3620515"/>
                </a:cubicBezTo>
                <a:cubicBezTo>
                  <a:pt x="2759074" y="3652356"/>
                  <a:pt x="2633577" y="3697308"/>
                  <a:pt x="2536176" y="3732895"/>
                </a:cubicBezTo>
                <a:cubicBezTo>
                  <a:pt x="2438775" y="3768482"/>
                  <a:pt x="2382581" y="3804069"/>
                  <a:pt x="2243972" y="3834037"/>
                </a:cubicBezTo>
                <a:cubicBezTo>
                  <a:pt x="2105363" y="3864005"/>
                  <a:pt x="1861860" y="3899592"/>
                  <a:pt x="1704520" y="3912703"/>
                </a:cubicBezTo>
                <a:cubicBezTo>
                  <a:pt x="1547180" y="3925814"/>
                  <a:pt x="1419808" y="3923941"/>
                  <a:pt x="1299930" y="3912703"/>
                </a:cubicBezTo>
                <a:cubicBezTo>
                  <a:pt x="1180052" y="3901465"/>
                  <a:pt x="1056428" y="3871497"/>
                  <a:pt x="985250" y="3845275"/>
                </a:cubicBezTo>
                <a:cubicBezTo>
                  <a:pt x="914072" y="3819053"/>
                  <a:pt x="893468" y="3796577"/>
                  <a:pt x="872864" y="3755371"/>
                </a:cubicBezTo>
                <a:cubicBezTo>
                  <a:pt x="852260" y="3714165"/>
                  <a:pt x="846640" y="3642990"/>
                  <a:pt x="861625" y="3598038"/>
                </a:cubicBezTo>
                <a:cubicBezTo>
                  <a:pt x="876610" y="3553086"/>
                  <a:pt x="904707" y="3515626"/>
                  <a:pt x="962773" y="3485658"/>
                </a:cubicBezTo>
                <a:cubicBezTo>
                  <a:pt x="1020839" y="3455690"/>
                  <a:pt x="1110748" y="3427595"/>
                  <a:pt x="1210022" y="3418230"/>
                </a:cubicBezTo>
                <a:cubicBezTo>
                  <a:pt x="1309296" y="3408865"/>
                  <a:pt x="1459144" y="3420103"/>
                  <a:pt x="1558418" y="3429468"/>
                </a:cubicBezTo>
                <a:cubicBezTo>
                  <a:pt x="1657692" y="3438833"/>
                  <a:pt x="1698900" y="3448198"/>
                  <a:pt x="1805667" y="3474420"/>
                </a:cubicBezTo>
                <a:cubicBezTo>
                  <a:pt x="1912434" y="3500642"/>
                  <a:pt x="2079140" y="3543721"/>
                  <a:pt x="2199018" y="3586800"/>
                </a:cubicBezTo>
                <a:cubicBezTo>
                  <a:pt x="2318896" y="3629879"/>
                  <a:pt x="2435028" y="3684197"/>
                  <a:pt x="2524937" y="3732895"/>
                </a:cubicBezTo>
                <a:cubicBezTo>
                  <a:pt x="2614846" y="3781593"/>
                  <a:pt x="2687896" y="3834037"/>
                  <a:pt x="2738470" y="3878989"/>
                </a:cubicBezTo>
                <a:cubicBezTo>
                  <a:pt x="2789044" y="3923941"/>
                  <a:pt x="2817140" y="3952036"/>
                  <a:pt x="2828379" y="4002607"/>
                </a:cubicBezTo>
                <a:cubicBezTo>
                  <a:pt x="2839618" y="4053178"/>
                  <a:pt x="2824633" y="4133717"/>
                  <a:pt x="2805902" y="4182415"/>
                </a:cubicBezTo>
                <a:cubicBezTo>
                  <a:pt x="2787171" y="4231113"/>
                  <a:pt x="2762821" y="4262955"/>
                  <a:pt x="2715993" y="4294796"/>
                </a:cubicBezTo>
                <a:cubicBezTo>
                  <a:pt x="2669166" y="4326637"/>
                  <a:pt x="2524937" y="4373462"/>
                  <a:pt x="2524937" y="4373462"/>
                </a:cubicBezTo>
                <a:cubicBezTo>
                  <a:pt x="2451886" y="4403430"/>
                  <a:pt x="2390074" y="4444636"/>
                  <a:pt x="2277688" y="4474604"/>
                </a:cubicBezTo>
                <a:cubicBezTo>
                  <a:pt x="2165302" y="4504572"/>
                  <a:pt x="2000469" y="4540159"/>
                  <a:pt x="1850621" y="4553270"/>
                </a:cubicBezTo>
                <a:cubicBezTo>
                  <a:pt x="1700773" y="4566381"/>
                  <a:pt x="1489114" y="4558889"/>
                  <a:pt x="1378601" y="4553270"/>
                </a:cubicBezTo>
                <a:cubicBezTo>
                  <a:pt x="1268088" y="4547651"/>
                  <a:pt x="1245610" y="4545778"/>
                  <a:pt x="1187544" y="4519556"/>
                </a:cubicBezTo>
                <a:cubicBezTo>
                  <a:pt x="1129478" y="4493334"/>
                  <a:pt x="1062047" y="4439017"/>
                  <a:pt x="1030204" y="4395938"/>
                </a:cubicBezTo>
                <a:cubicBezTo>
                  <a:pt x="998361" y="4352859"/>
                  <a:pt x="983376" y="4307906"/>
                  <a:pt x="996488" y="4261081"/>
                </a:cubicBezTo>
                <a:cubicBezTo>
                  <a:pt x="1009600" y="4214256"/>
                  <a:pt x="1043316" y="4144955"/>
                  <a:pt x="1108874" y="4114987"/>
                </a:cubicBezTo>
                <a:cubicBezTo>
                  <a:pt x="1174432" y="4085019"/>
                  <a:pt x="1286819" y="4081273"/>
                  <a:pt x="1389839" y="4081273"/>
                </a:cubicBezTo>
                <a:cubicBezTo>
                  <a:pt x="1492859" y="4081273"/>
                  <a:pt x="1622104" y="4098130"/>
                  <a:pt x="1726997" y="4114987"/>
                </a:cubicBezTo>
                <a:cubicBezTo>
                  <a:pt x="1831890" y="4131844"/>
                  <a:pt x="1919926" y="4152447"/>
                  <a:pt x="2019200" y="4182415"/>
                </a:cubicBezTo>
                <a:cubicBezTo>
                  <a:pt x="2118474" y="4212383"/>
                  <a:pt x="2234606" y="4247971"/>
                  <a:pt x="2322642" y="4294796"/>
                </a:cubicBezTo>
                <a:cubicBezTo>
                  <a:pt x="2410678" y="4341621"/>
                  <a:pt x="2487475" y="4409049"/>
                  <a:pt x="2547414" y="4463366"/>
                </a:cubicBezTo>
                <a:cubicBezTo>
                  <a:pt x="2607353" y="4517683"/>
                  <a:pt x="2646688" y="4564508"/>
                  <a:pt x="2682277" y="4620698"/>
                </a:cubicBezTo>
                <a:cubicBezTo>
                  <a:pt x="2717866" y="4676888"/>
                  <a:pt x="2760947" y="4800506"/>
                  <a:pt x="2760947" y="4800506"/>
                </a:cubicBezTo>
              </a:path>
            </a:pathLst>
          </a:custGeom>
          <a:effectLst>
            <a:outerShdw blurRad="50800" dist="38100" dir="2700000">
              <a:srgbClr val="000000">
                <a:alpha val="43000"/>
              </a:srgbClr>
            </a:outerShdw>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105476" name="TextBox 19"/>
          <p:cNvSpPr txBox="1">
            <a:spLocks noChangeArrowheads="1"/>
          </p:cNvSpPr>
          <p:nvPr/>
        </p:nvSpPr>
        <p:spPr bwMode="auto">
          <a:xfrm>
            <a:off x="2868613" y="1276350"/>
            <a:ext cx="2268537" cy="523875"/>
          </a:xfrm>
          <a:prstGeom prst="rect">
            <a:avLst/>
          </a:prstGeom>
          <a:noFill/>
          <a:ln w="9525">
            <a:noFill/>
            <a:miter lim="800000"/>
            <a:headEnd/>
            <a:tailEnd/>
          </a:ln>
        </p:spPr>
        <p:txBody>
          <a:bodyPr>
            <a:spAutoFit/>
          </a:bodyPr>
          <a:lstStyle/>
          <a:p>
            <a:pPr algn="ctr"/>
            <a:r>
              <a:rPr lang="en-US" sz="1400" b="1" i="1"/>
              <a:t>Events, behaviors, results (visible)</a:t>
            </a:r>
          </a:p>
        </p:txBody>
      </p:sp>
      <p:sp>
        <p:nvSpPr>
          <p:cNvPr id="105477" name="TextBox 20"/>
          <p:cNvSpPr txBox="1">
            <a:spLocks noChangeArrowheads="1"/>
          </p:cNvSpPr>
          <p:nvPr/>
        </p:nvSpPr>
        <p:spPr bwMode="auto">
          <a:xfrm>
            <a:off x="2141538" y="2009775"/>
            <a:ext cx="2270125" cy="277813"/>
          </a:xfrm>
          <a:prstGeom prst="rect">
            <a:avLst/>
          </a:prstGeom>
          <a:noFill/>
          <a:ln w="9525">
            <a:noFill/>
            <a:miter lim="800000"/>
            <a:headEnd/>
            <a:tailEnd/>
          </a:ln>
        </p:spPr>
        <p:txBody>
          <a:bodyPr>
            <a:spAutoFit/>
          </a:bodyPr>
          <a:lstStyle/>
          <a:p>
            <a:pPr algn="ctr"/>
            <a:r>
              <a:rPr lang="en-US" sz="1200" b="1" i="1"/>
              <a:t>patterns</a:t>
            </a:r>
          </a:p>
        </p:txBody>
      </p:sp>
      <p:sp>
        <p:nvSpPr>
          <p:cNvPr id="105478" name="TextBox 21"/>
          <p:cNvSpPr txBox="1">
            <a:spLocks noChangeArrowheads="1"/>
          </p:cNvSpPr>
          <p:nvPr/>
        </p:nvSpPr>
        <p:spPr bwMode="auto">
          <a:xfrm>
            <a:off x="2635250" y="2747963"/>
            <a:ext cx="2268538" cy="276225"/>
          </a:xfrm>
          <a:prstGeom prst="rect">
            <a:avLst/>
          </a:prstGeom>
          <a:noFill/>
          <a:ln w="9525">
            <a:noFill/>
            <a:miter lim="800000"/>
            <a:headEnd/>
            <a:tailEnd/>
          </a:ln>
        </p:spPr>
        <p:txBody>
          <a:bodyPr>
            <a:spAutoFit/>
          </a:bodyPr>
          <a:lstStyle/>
          <a:p>
            <a:pPr algn="ctr"/>
            <a:r>
              <a:rPr lang="en-US" sz="1200" b="1" i="1"/>
              <a:t>system dynamics</a:t>
            </a:r>
          </a:p>
        </p:txBody>
      </p:sp>
      <p:sp>
        <p:nvSpPr>
          <p:cNvPr id="105479" name="TextBox 22"/>
          <p:cNvSpPr txBox="1">
            <a:spLocks noChangeArrowheads="1"/>
          </p:cNvSpPr>
          <p:nvPr/>
        </p:nvSpPr>
        <p:spPr bwMode="auto">
          <a:xfrm>
            <a:off x="2978150" y="3503613"/>
            <a:ext cx="2268538" cy="276225"/>
          </a:xfrm>
          <a:prstGeom prst="rect">
            <a:avLst/>
          </a:prstGeom>
          <a:noFill/>
          <a:ln w="9525">
            <a:noFill/>
            <a:miter lim="800000"/>
            <a:headEnd/>
            <a:tailEnd/>
          </a:ln>
        </p:spPr>
        <p:txBody>
          <a:bodyPr>
            <a:spAutoFit/>
          </a:bodyPr>
          <a:lstStyle/>
          <a:p>
            <a:pPr algn="ctr"/>
            <a:r>
              <a:rPr lang="en-US" sz="1200" b="1" i="1"/>
              <a:t>structure &amp; processes</a:t>
            </a:r>
          </a:p>
        </p:txBody>
      </p:sp>
      <p:sp>
        <p:nvSpPr>
          <p:cNvPr id="105480" name="TextBox 23"/>
          <p:cNvSpPr txBox="1">
            <a:spLocks noChangeArrowheads="1"/>
          </p:cNvSpPr>
          <p:nvPr/>
        </p:nvSpPr>
        <p:spPr bwMode="auto">
          <a:xfrm>
            <a:off x="2690813" y="4217988"/>
            <a:ext cx="2270125" cy="276225"/>
          </a:xfrm>
          <a:prstGeom prst="rect">
            <a:avLst/>
          </a:prstGeom>
          <a:noFill/>
          <a:ln w="9525">
            <a:noFill/>
            <a:miter lim="800000"/>
            <a:headEnd/>
            <a:tailEnd/>
          </a:ln>
        </p:spPr>
        <p:txBody>
          <a:bodyPr>
            <a:spAutoFit/>
          </a:bodyPr>
          <a:lstStyle/>
          <a:p>
            <a:pPr algn="ctr"/>
            <a:r>
              <a:rPr lang="en-US" sz="1200" b="1" i="1"/>
              <a:t>norms</a:t>
            </a:r>
          </a:p>
        </p:txBody>
      </p:sp>
      <p:sp>
        <p:nvSpPr>
          <p:cNvPr id="105481" name="TextBox 24"/>
          <p:cNvSpPr txBox="1">
            <a:spLocks noChangeArrowheads="1"/>
          </p:cNvSpPr>
          <p:nvPr/>
        </p:nvSpPr>
        <p:spPr bwMode="auto">
          <a:xfrm>
            <a:off x="2927350" y="4895850"/>
            <a:ext cx="2268538" cy="276225"/>
          </a:xfrm>
          <a:prstGeom prst="rect">
            <a:avLst/>
          </a:prstGeom>
          <a:noFill/>
          <a:ln w="9525">
            <a:noFill/>
            <a:miter lim="800000"/>
            <a:headEnd/>
            <a:tailEnd/>
          </a:ln>
        </p:spPr>
        <p:txBody>
          <a:bodyPr>
            <a:spAutoFit/>
          </a:bodyPr>
          <a:lstStyle/>
          <a:p>
            <a:pPr algn="ctr"/>
            <a:r>
              <a:rPr lang="en-US" sz="1200" b="1" i="1"/>
              <a:t>principles</a:t>
            </a:r>
          </a:p>
        </p:txBody>
      </p:sp>
      <p:sp>
        <p:nvSpPr>
          <p:cNvPr id="105482" name="TextBox 25"/>
          <p:cNvSpPr txBox="1">
            <a:spLocks noChangeArrowheads="1"/>
          </p:cNvSpPr>
          <p:nvPr/>
        </p:nvSpPr>
        <p:spPr bwMode="auto">
          <a:xfrm>
            <a:off x="3092450" y="5553075"/>
            <a:ext cx="2270125" cy="277813"/>
          </a:xfrm>
          <a:prstGeom prst="rect">
            <a:avLst/>
          </a:prstGeom>
          <a:noFill/>
          <a:ln w="9525">
            <a:noFill/>
            <a:miter lim="800000"/>
            <a:headEnd/>
            <a:tailEnd/>
          </a:ln>
        </p:spPr>
        <p:txBody>
          <a:bodyPr>
            <a:spAutoFit/>
          </a:bodyPr>
          <a:lstStyle/>
          <a:p>
            <a:pPr algn="ctr"/>
            <a:r>
              <a:rPr lang="en-US" sz="1200" b="1" i="1"/>
              <a:t>paradigms</a:t>
            </a:r>
          </a:p>
        </p:txBody>
      </p:sp>
      <p:cxnSp>
        <p:nvCxnSpPr>
          <p:cNvPr id="28" name="Straight Arrow Connector 27"/>
          <p:cNvCxnSpPr/>
          <p:nvPr/>
        </p:nvCxnSpPr>
        <p:spPr>
          <a:xfrm>
            <a:off x="5945188" y="1538288"/>
            <a:ext cx="320675" cy="288925"/>
          </a:xfrm>
          <a:prstGeom prst="straightConnector1">
            <a:avLst/>
          </a:prstGeom>
          <a:ln w="317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rot="16200000" flipH="1">
            <a:off x="5760244" y="2253457"/>
            <a:ext cx="295275" cy="261937"/>
          </a:xfrm>
          <a:prstGeom prst="straightConnector1">
            <a:avLst/>
          </a:prstGeom>
          <a:ln w="317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rot="16200000" flipH="1">
            <a:off x="5578475" y="2962276"/>
            <a:ext cx="295275" cy="260350"/>
          </a:xfrm>
          <a:prstGeom prst="straightConnector1">
            <a:avLst/>
          </a:prstGeom>
          <a:ln w="317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rot="16200000" flipH="1">
            <a:off x="5413375" y="3722688"/>
            <a:ext cx="295275" cy="260350"/>
          </a:xfrm>
          <a:prstGeom prst="straightConnector1">
            <a:avLst/>
          </a:prstGeom>
          <a:ln w="317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rot="16200000" flipH="1">
            <a:off x="5272881" y="4425157"/>
            <a:ext cx="296863" cy="260350"/>
          </a:xfrm>
          <a:prstGeom prst="straightConnector1">
            <a:avLst/>
          </a:prstGeom>
          <a:ln w="317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rot="16200000" flipH="1">
            <a:off x="5133975" y="5037138"/>
            <a:ext cx="268287" cy="261938"/>
          </a:xfrm>
          <a:prstGeom prst="straightConnector1">
            <a:avLst/>
          </a:prstGeom>
          <a:ln w="317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105489" name="Group 31"/>
          <p:cNvGrpSpPr>
            <a:grpSpLocks/>
          </p:cNvGrpSpPr>
          <p:nvPr/>
        </p:nvGrpSpPr>
        <p:grpSpPr bwMode="auto">
          <a:xfrm>
            <a:off x="738188" y="2532063"/>
            <a:ext cx="1352550" cy="1992312"/>
            <a:chOff x="358050" y="2276844"/>
            <a:chExt cx="1352873" cy="1992664"/>
          </a:xfrm>
        </p:grpSpPr>
        <p:sp>
          <p:nvSpPr>
            <p:cNvPr id="18" name="Isosceles Triangle 17"/>
            <p:cNvSpPr>
              <a:spLocks noChangeAspect="1"/>
            </p:cNvSpPr>
            <p:nvPr/>
          </p:nvSpPr>
          <p:spPr>
            <a:xfrm>
              <a:off x="358050" y="2532476"/>
              <a:ext cx="1352873" cy="1505216"/>
            </a:xfrm>
            <a:prstGeom prst="triangle">
              <a:avLst/>
            </a:prstGeom>
            <a:solidFill>
              <a:schemeClr val="accent4">
                <a:lumMod val="40000"/>
                <a:lumOff val="60000"/>
                <a:alpha val="27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5501" name="TextBox 26"/>
            <p:cNvSpPr txBox="1">
              <a:spLocks noChangeArrowheads="1"/>
            </p:cNvSpPr>
            <p:nvPr/>
          </p:nvSpPr>
          <p:spPr bwMode="auto">
            <a:xfrm>
              <a:off x="421600" y="3961731"/>
              <a:ext cx="1210607" cy="307777"/>
            </a:xfrm>
            <a:prstGeom prst="rect">
              <a:avLst/>
            </a:prstGeom>
            <a:noFill/>
            <a:ln w="9525">
              <a:noFill/>
              <a:miter lim="800000"/>
              <a:headEnd/>
              <a:tailEnd/>
            </a:ln>
          </p:spPr>
          <p:txBody>
            <a:bodyPr>
              <a:spAutoFit/>
            </a:bodyPr>
            <a:lstStyle/>
            <a:p>
              <a:pPr algn="ctr"/>
              <a:r>
                <a:rPr lang="en-US" sz="1400" b="1">
                  <a:solidFill>
                    <a:srgbClr val="660066"/>
                  </a:solidFill>
                  <a:cs typeface="Arial" charset="0"/>
                </a:rPr>
                <a:t>Boundaries</a:t>
              </a:r>
            </a:p>
          </p:txBody>
        </p:sp>
        <p:sp>
          <p:nvSpPr>
            <p:cNvPr id="105502" name="TextBox 28"/>
            <p:cNvSpPr txBox="1">
              <a:spLocks noChangeArrowheads="1"/>
            </p:cNvSpPr>
            <p:nvPr/>
          </p:nvSpPr>
          <p:spPr bwMode="auto">
            <a:xfrm rot="-3938434">
              <a:off x="-389021" y="3096612"/>
              <a:ext cx="1947314" cy="307777"/>
            </a:xfrm>
            <a:prstGeom prst="rect">
              <a:avLst/>
            </a:prstGeom>
            <a:noFill/>
            <a:ln w="9525">
              <a:noFill/>
              <a:miter lim="800000"/>
              <a:headEnd/>
              <a:tailEnd/>
            </a:ln>
          </p:spPr>
          <p:txBody>
            <a:bodyPr>
              <a:spAutoFit/>
            </a:bodyPr>
            <a:lstStyle/>
            <a:p>
              <a:pPr algn="ctr"/>
              <a:r>
                <a:rPr lang="en-US" sz="1400" b="1">
                  <a:solidFill>
                    <a:srgbClr val="660066"/>
                  </a:solidFill>
                  <a:cs typeface="Arial" charset="0"/>
                </a:rPr>
                <a:t>Relationships </a:t>
              </a:r>
            </a:p>
          </p:txBody>
        </p:sp>
        <p:sp>
          <p:nvSpPr>
            <p:cNvPr id="105503" name="TextBox 29"/>
            <p:cNvSpPr txBox="1">
              <a:spLocks noChangeArrowheads="1"/>
            </p:cNvSpPr>
            <p:nvPr/>
          </p:nvSpPr>
          <p:spPr bwMode="auto">
            <a:xfrm rot="3944427">
              <a:off x="747250" y="3102651"/>
              <a:ext cx="1485573" cy="307777"/>
            </a:xfrm>
            <a:prstGeom prst="rect">
              <a:avLst/>
            </a:prstGeom>
            <a:noFill/>
            <a:ln w="9525">
              <a:noFill/>
              <a:miter lim="800000"/>
              <a:headEnd/>
              <a:tailEnd/>
            </a:ln>
          </p:spPr>
          <p:txBody>
            <a:bodyPr>
              <a:spAutoFit/>
            </a:bodyPr>
            <a:lstStyle/>
            <a:p>
              <a:pPr algn="ctr"/>
              <a:r>
                <a:rPr lang="en-US" sz="1400" b="1">
                  <a:solidFill>
                    <a:srgbClr val="660066"/>
                  </a:solidFill>
                  <a:cs typeface="Arial" charset="0"/>
                </a:rPr>
                <a:t>Perspectives</a:t>
              </a:r>
            </a:p>
          </p:txBody>
        </p:sp>
      </p:grpSp>
      <p:sp>
        <p:nvSpPr>
          <p:cNvPr id="105490" name="TextBox 32"/>
          <p:cNvSpPr txBox="1">
            <a:spLocks noChangeArrowheads="1"/>
          </p:cNvSpPr>
          <p:nvPr/>
        </p:nvSpPr>
        <p:spPr bwMode="auto">
          <a:xfrm>
            <a:off x="434975" y="1298575"/>
            <a:ext cx="1946275" cy="646113"/>
          </a:xfrm>
          <a:prstGeom prst="rect">
            <a:avLst/>
          </a:prstGeom>
          <a:noFill/>
          <a:ln w="9525">
            <a:noFill/>
            <a:miter lim="800000"/>
            <a:headEnd/>
            <a:tailEnd/>
          </a:ln>
        </p:spPr>
        <p:txBody>
          <a:bodyPr>
            <a:spAutoFit/>
          </a:bodyPr>
          <a:lstStyle/>
          <a:p>
            <a:pPr algn="ctr"/>
            <a:r>
              <a:rPr lang="en-US" b="1">
                <a:solidFill>
                  <a:srgbClr val="660066"/>
                </a:solidFill>
                <a:cs typeface="Arial" charset="0"/>
              </a:rPr>
              <a:t>Understanding (Analysis)</a:t>
            </a:r>
          </a:p>
        </p:txBody>
      </p:sp>
      <p:cxnSp>
        <p:nvCxnSpPr>
          <p:cNvPr id="35" name="Straight Arrow Connector 34"/>
          <p:cNvCxnSpPr/>
          <p:nvPr/>
        </p:nvCxnSpPr>
        <p:spPr>
          <a:xfrm rot="5400000">
            <a:off x="604838" y="5326063"/>
            <a:ext cx="1544637" cy="1587"/>
          </a:xfrm>
          <a:prstGeom prst="straightConnector1">
            <a:avLst/>
          </a:prstGeom>
          <a:ln w="41275"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rot="5400000">
            <a:off x="1108869" y="2270919"/>
            <a:ext cx="611188" cy="0"/>
          </a:xfrm>
          <a:prstGeom prst="straightConnector1">
            <a:avLst/>
          </a:prstGeom>
          <a:ln w="41275"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1" name="Isosceles Triangle 40"/>
          <p:cNvSpPr>
            <a:spLocks noChangeAspect="1"/>
          </p:cNvSpPr>
          <p:nvPr/>
        </p:nvSpPr>
        <p:spPr>
          <a:xfrm>
            <a:off x="6907213" y="2797175"/>
            <a:ext cx="1352550" cy="1504950"/>
          </a:xfrm>
          <a:prstGeom prst="triangle">
            <a:avLst/>
          </a:prstGeom>
          <a:solidFill>
            <a:schemeClr val="accent4">
              <a:lumMod val="40000"/>
              <a:lumOff val="60000"/>
              <a:alpha val="27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5494" name="TextBox 45"/>
          <p:cNvSpPr txBox="1">
            <a:spLocks noChangeArrowheads="1"/>
          </p:cNvSpPr>
          <p:nvPr/>
        </p:nvSpPr>
        <p:spPr bwMode="auto">
          <a:xfrm>
            <a:off x="6604000" y="1306513"/>
            <a:ext cx="1946275" cy="369887"/>
          </a:xfrm>
          <a:prstGeom prst="rect">
            <a:avLst/>
          </a:prstGeom>
          <a:noFill/>
          <a:ln w="9525">
            <a:noFill/>
            <a:miter lim="800000"/>
            <a:headEnd/>
            <a:tailEnd/>
          </a:ln>
        </p:spPr>
        <p:txBody>
          <a:bodyPr>
            <a:spAutoFit/>
          </a:bodyPr>
          <a:lstStyle/>
          <a:p>
            <a:pPr algn="ctr"/>
            <a:r>
              <a:rPr lang="en-US" b="1">
                <a:solidFill>
                  <a:srgbClr val="660066"/>
                </a:solidFill>
                <a:cs typeface="Arial" charset="0"/>
              </a:rPr>
              <a:t>Influencing</a:t>
            </a:r>
          </a:p>
        </p:txBody>
      </p:sp>
      <p:cxnSp>
        <p:nvCxnSpPr>
          <p:cNvPr id="47" name="Straight Arrow Connector 46"/>
          <p:cNvCxnSpPr/>
          <p:nvPr/>
        </p:nvCxnSpPr>
        <p:spPr>
          <a:xfrm rot="5400000">
            <a:off x="6773863" y="5335588"/>
            <a:ext cx="1544637" cy="1587"/>
          </a:xfrm>
          <a:prstGeom prst="straightConnector1">
            <a:avLst/>
          </a:prstGeom>
          <a:ln w="41275"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a:stCxn id="105494" idx="2"/>
          </p:cNvCxnSpPr>
          <p:nvPr/>
        </p:nvCxnSpPr>
        <p:spPr>
          <a:xfrm rot="16200000" flipH="1">
            <a:off x="7126288" y="2127250"/>
            <a:ext cx="908050" cy="6350"/>
          </a:xfrm>
          <a:prstGeom prst="straightConnector1">
            <a:avLst/>
          </a:prstGeom>
          <a:ln w="41275"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05497" name="TextBox 33"/>
          <p:cNvSpPr txBox="1">
            <a:spLocks noChangeArrowheads="1"/>
          </p:cNvSpPr>
          <p:nvPr/>
        </p:nvSpPr>
        <p:spPr bwMode="auto">
          <a:xfrm>
            <a:off x="6972300" y="4232275"/>
            <a:ext cx="1211263" cy="307975"/>
          </a:xfrm>
          <a:prstGeom prst="rect">
            <a:avLst/>
          </a:prstGeom>
          <a:noFill/>
          <a:ln w="9525">
            <a:noFill/>
            <a:miter lim="800000"/>
            <a:headEnd/>
            <a:tailEnd/>
          </a:ln>
        </p:spPr>
        <p:txBody>
          <a:bodyPr>
            <a:spAutoFit/>
          </a:bodyPr>
          <a:lstStyle/>
          <a:p>
            <a:pPr algn="ctr"/>
            <a:r>
              <a:rPr lang="en-US" sz="1400" b="1">
                <a:solidFill>
                  <a:srgbClr val="660066"/>
                </a:solidFill>
                <a:cs typeface="Arial" charset="0"/>
              </a:rPr>
              <a:t>Boundaries</a:t>
            </a:r>
          </a:p>
        </p:txBody>
      </p:sp>
      <p:sp>
        <p:nvSpPr>
          <p:cNvPr id="105498" name="TextBox 36"/>
          <p:cNvSpPr txBox="1">
            <a:spLocks noChangeArrowheads="1"/>
          </p:cNvSpPr>
          <p:nvPr/>
        </p:nvSpPr>
        <p:spPr bwMode="auto">
          <a:xfrm rot="-3938434">
            <a:off x="6161882" y="3367881"/>
            <a:ext cx="1947862" cy="307975"/>
          </a:xfrm>
          <a:prstGeom prst="rect">
            <a:avLst/>
          </a:prstGeom>
          <a:noFill/>
          <a:ln w="9525">
            <a:noFill/>
            <a:miter lim="800000"/>
            <a:headEnd/>
            <a:tailEnd/>
          </a:ln>
        </p:spPr>
        <p:txBody>
          <a:bodyPr>
            <a:spAutoFit/>
          </a:bodyPr>
          <a:lstStyle/>
          <a:p>
            <a:pPr algn="ctr"/>
            <a:r>
              <a:rPr lang="en-US" sz="1400" b="1">
                <a:solidFill>
                  <a:srgbClr val="660066"/>
                </a:solidFill>
                <a:cs typeface="Arial" charset="0"/>
              </a:rPr>
              <a:t>Relationships </a:t>
            </a:r>
          </a:p>
        </p:txBody>
      </p:sp>
      <p:sp>
        <p:nvSpPr>
          <p:cNvPr id="105499" name="TextBox 37"/>
          <p:cNvSpPr txBox="1">
            <a:spLocks noChangeArrowheads="1"/>
          </p:cNvSpPr>
          <p:nvPr/>
        </p:nvSpPr>
        <p:spPr bwMode="auto">
          <a:xfrm rot="3944427">
            <a:off x="7297738" y="3373437"/>
            <a:ext cx="1485900" cy="307975"/>
          </a:xfrm>
          <a:prstGeom prst="rect">
            <a:avLst/>
          </a:prstGeom>
          <a:noFill/>
          <a:ln w="9525">
            <a:noFill/>
            <a:miter lim="800000"/>
            <a:headEnd/>
            <a:tailEnd/>
          </a:ln>
        </p:spPr>
        <p:txBody>
          <a:bodyPr>
            <a:spAutoFit/>
          </a:bodyPr>
          <a:lstStyle/>
          <a:p>
            <a:pPr algn="ctr"/>
            <a:r>
              <a:rPr lang="en-US" sz="1400" b="1">
                <a:solidFill>
                  <a:srgbClr val="660066"/>
                </a:solidFill>
                <a:cs typeface="Arial" charset="0"/>
              </a:rPr>
              <a:t>Perspectives</a:t>
            </a: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6497" name="TextBox 2"/>
          <p:cNvSpPr txBox="1">
            <a:spLocks noChangeArrowheads="1"/>
          </p:cNvSpPr>
          <p:nvPr/>
        </p:nvSpPr>
        <p:spPr bwMode="auto">
          <a:xfrm>
            <a:off x="0" y="477838"/>
            <a:ext cx="9144000" cy="2308225"/>
          </a:xfrm>
          <a:prstGeom prst="rect">
            <a:avLst/>
          </a:prstGeom>
          <a:noFill/>
          <a:ln w="9525">
            <a:noFill/>
            <a:miter lim="800000"/>
            <a:headEnd/>
            <a:tailEnd/>
          </a:ln>
        </p:spPr>
        <p:txBody>
          <a:bodyPr>
            <a:spAutoFit/>
          </a:bodyPr>
          <a:lstStyle/>
          <a:p>
            <a:pPr algn="ctr"/>
            <a:endParaRPr lang="en-US" sz="3600" b="1">
              <a:solidFill>
                <a:srgbClr val="660066"/>
              </a:solidFill>
              <a:latin typeface="Arial Black"/>
              <a:ea typeface="Arial Black"/>
              <a:cs typeface="Arial Black"/>
            </a:endParaRPr>
          </a:p>
          <a:p>
            <a:pPr algn="ctr"/>
            <a:r>
              <a:rPr lang="en-US" sz="3600" b="1">
                <a:solidFill>
                  <a:srgbClr val="660066"/>
                </a:solidFill>
                <a:latin typeface="Arial Black"/>
                <a:ea typeface="Arial Black"/>
                <a:cs typeface="Arial Black"/>
              </a:rPr>
              <a:t>Systems Thinking in Evaluation Summary</a:t>
            </a:r>
          </a:p>
          <a:p>
            <a:pPr algn="ctr"/>
            <a:endParaRPr lang="en-US" sz="3600" b="1">
              <a:solidFill>
                <a:srgbClr val="660066"/>
              </a:solidFill>
              <a:latin typeface="Arial Black"/>
              <a:ea typeface="Arial Black"/>
              <a:cs typeface="Arial Black"/>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41" name="Rectangle 2"/>
          <p:cNvSpPr>
            <a:spLocks noGrp="1" noChangeArrowheads="1"/>
          </p:cNvSpPr>
          <p:nvPr>
            <p:ph type="title" idx="4294967295"/>
          </p:nvPr>
        </p:nvSpPr>
        <p:spPr>
          <a:xfrm>
            <a:off x="0" y="447675"/>
            <a:ext cx="9144000" cy="708025"/>
          </a:xfrm>
        </p:spPr>
        <p:txBody>
          <a:bodyPr/>
          <a:lstStyle/>
          <a:p>
            <a:pPr eaLnBrk="1" hangingPunct="1"/>
            <a:r>
              <a:rPr lang="en-US" sz="4000" smtClean="0">
                <a:latin typeface="Trebuchet MS" pitchFamily="34" charset="0"/>
              </a:rPr>
              <a:t>Four Phases of Evaluation</a:t>
            </a:r>
          </a:p>
        </p:txBody>
      </p:sp>
      <p:pic>
        <p:nvPicPr>
          <p:cNvPr id="112642" name="Picture 34" descr="Screen shot 2010-11-13 at 6.37.28 AM.png"/>
          <p:cNvPicPr>
            <a:picLocks noChangeAspect="1"/>
          </p:cNvPicPr>
          <p:nvPr/>
        </p:nvPicPr>
        <p:blipFill>
          <a:blip r:embed="rId3"/>
          <a:srcRect l="4012" t="4681" r="4167" b="6522"/>
          <a:stretch>
            <a:fillRect/>
          </a:stretch>
        </p:blipFill>
        <p:spPr bwMode="auto">
          <a:xfrm>
            <a:off x="366713" y="447675"/>
            <a:ext cx="8396287" cy="5446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4689" name="TextBox 2"/>
          <p:cNvSpPr txBox="1">
            <a:spLocks noChangeArrowheads="1"/>
          </p:cNvSpPr>
          <p:nvPr/>
        </p:nvSpPr>
        <p:spPr bwMode="auto">
          <a:xfrm>
            <a:off x="0" y="254000"/>
            <a:ext cx="9144000" cy="523875"/>
          </a:xfrm>
          <a:prstGeom prst="rect">
            <a:avLst/>
          </a:prstGeom>
          <a:noFill/>
          <a:ln w="9525">
            <a:noFill/>
            <a:miter lim="800000"/>
            <a:headEnd/>
            <a:tailEnd/>
          </a:ln>
        </p:spPr>
        <p:txBody>
          <a:bodyPr>
            <a:spAutoFit/>
          </a:bodyPr>
          <a:lstStyle/>
          <a:p>
            <a:pPr algn="ctr"/>
            <a:r>
              <a:rPr lang="en-US" sz="2800">
                <a:solidFill>
                  <a:srgbClr val="660066"/>
                </a:solidFill>
                <a:latin typeface="Arial Black"/>
                <a:ea typeface="Arial Black"/>
                <a:cs typeface="Arial Black"/>
              </a:rPr>
              <a:t>Focus on Patterns: A Task</a:t>
            </a:r>
          </a:p>
        </p:txBody>
      </p:sp>
      <p:sp>
        <p:nvSpPr>
          <p:cNvPr id="114690" name="TextBox 3"/>
          <p:cNvSpPr txBox="1">
            <a:spLocks noChangeArrowheads="1"/>
          </p:cNvSpPr>
          <p:nvPr/>
        </p:nvSpPr>
        <p:spPr bwMode="auto">
          <a:xfrm>
            <a:off x="558800" y="914400"/>
            <a:ext cx="7835900" cy="4524375"/>
          </a:xfrm>
          <a:prstGeom prst="rect">
            <a:avLst/>
          </a:prstGeom>
          <a:noFill/>
          <a:ln w="9525">
            <a:noFill/>
            <a:miter lim="800000"/>
            <a:headEnd/>
            <a:tailEnd/>
          </a:ln>
        </p:spPr>
        <p:txBody>
          <a:bodyPr>
            <a:spAutoFit/>
          </a:bodyPr>
          <a:lstStyle/>
          <a:p>
            <a:r>
              <a:rPr lang="en-US" sz="2400" i="1"/>
              <a:t>Observe patterns in your home, in a natural setting, or In a city. Describe the patterns in terms of similarities, differences, and connections that have meaning across time and/or location. Look for different patterns of movement:</a:t>
            </a:r>
          </a:p>
          <a:p>
            <a:endParaRPr lang="en-US" sz="2400" i="1"/>
          </a:p>
          <a:p>
            <a:r>
              <a:rPr lang="en-US" sz="2400" i="1"/>
              <a:t>static pattern (pictures arranged on a wall) </a:t>
            </a:r>
          </a:p>
          <a:p>
            <a:endParaRPr lang="en-US" sz="2400" i="1"/>
          </a:p>
          <a:p>
            <a:r>
              <a:rPr lang="en-US" sz="2400" i="1"/>
              <a:t>linear movement (timer on the stove counting down to zero from a set time)</a:t>
            </a:r>
          </a:p>
          <a:p>
            <a:endParaRPr lang="en-US" sz="2400" i="1"/>
          </a:p>
          <a:p>
            <a:r>
              <a:rPr lang="en-US" sz="2400" i="1"/>
              <a:t>nonlinear and unpredictable (birds flying across a lake) </a:t>
            </a:r>
            <a:endParaRPr lang="en-US" sz="2400">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3" name="Rectangle 2"/>
          <p:cNvSpPr>
            <a:spLocks noGrp="1" noChangeArrowheads="1"/>
          </p:cNvSpPr>
          <p:nvPr>
            <p:ph type="title" idx="4294967295"/>
          </p:nvPr>
        </p:nvSpPr>
        <p:spPr>
          <a:xfrm>
            <a:off x="0" y="447675"/>
            <a:ext cx="9144000" cy="708025"/>
          </a:xfrm>
        </p:spPr>
        <p:txBody>
          <a:bodyPr/>
          <a:lstStyle/>
          <a:p>
            <a:pPr eaLnBrk="1" hangingPunct="1"/>
            <a:r>
              <a:rPr lang="en-US" sz="4000" dirty="0" smtClean="0">
                <a:latin typeface="Trebuchet MS" pitchFamily="34" charset="0"/>
              </a:rPr>
              <a:t>Phases of Evaluation: Terminology </a:t>
            </a:r>
          </a:p>
        </p:txBody>
      </p:sp>
      <p:grpSp>
        <p:nvGrpSpPr>
          <p:cNvPr id="49154" name="Group 3"/>
          <p:cNvGrpSpPr>
            <a:grpSpLocks/>
          </p:cNvGrpSpPr>
          <p:nvPr/>
        </p:nvGrpSpPr>
        <p:grpSpPr bwMode="auto">
          <a:xfrm>
            <a:off x="2563813" y="1828800"/>
            <a:ext cx="3938587" cy="3778250"/>
            <a:chOff x="6345" y="6068"/>
            <a:chExt cx="4943" cy="5070"/>
          </a:xfrm>
        </p:grpSpPr>
        <p:grpSp>
          <p:nvGrpSpPr>
            <p:cNvPr id="49155" name="Group 4"/>
            <p:cNvGrpSpPr>
              <a:grpSpLocks/>
            </p:cNvGrpSpPr>
            <p:nvPr/>
          </p:nvGrpSpPr>
          <p:grpSpPr bwMode="auto">
            <a:xfrm>
              <a:off x="6345" y="7382"/>
              <a:ext cx="4943" cy="2550"/>
              <a:chOff x="3861" y="7927"/>
              <a:chExt cx="5400" cy="2697"/>
            </a:xfrm>
          </p:grpSpPr>
          <p:sp>
            <p:nvSpPr>
              <p:cNvPr id="49181" name="Oval 33"/>
              <p:cNvSpPr>
                <a:spLocks noChangeArrowheads="1"/>
              </p:cNvSpPr>
              <p:nvPr/>
            </p:nvSpPr>
            <p:spPr bwMode="auto">
              <a:xfrm rot="-5400000">
                <a:off x="4077" y="7730"/>
                <a:ext cx="2678" cy="3110"/>
              </a:xfrm>
              <a:prstGeom prst="ellipse">
                <a:avLst/>
              </a:prstGeom>
              <a:solidFill>
                <a:srgbClr val="993300">
                  <a:alpha val="63921"/>
                </a:srgbClr>
              </a:solidFill>
              <a:ln w="19050">
                <a:solidFill>
                  <a:srgbClr val="993300"/>
                </a:solidFill>
                <a:round/>
                <a:headEnd/>
                <a:tailEnd/>
              </a:ln>
            </p:spPr>
            <p:txBody>
              <a:bodyPr vert="eaVert" lIns="45720" rIns="45720"/>
              <a:lstStyle/>
              <a:p>
                <a:pPr eaLnBrk="0" hangingPunct="0"/>
                <a:endParaRPr lang="en-US"/>
              </a:p>
            </p:txBody>
          </p:sp>
          <p:sp>
            <p:nvSpPr>
              <p:cNvPr id="49182" name="Oval 34"/>
              <p:cNvSpPr>
                <a:spLocks noChangeArrowheads="1"/>
              </p:cNvSpPr>
              <p:nvPr/>
            </p:nvSpPr>
            <p:spPr bwMode="auto">
              <a:xfrm rot="5400000">
                <a:off x="6367" y="7711"/>
                <a:ext cx="2678" cy="3110"/>
              </a:xfrm>
              <a:prstGeom prst="ellipse">
                <a:avLst/>
              </a:prstGeom>
              <a:solidFill>
                <a:srgbClr val="FF9900">
                  <a:alpha val="63921"/>
                </a:srgbClr>
              </a:solidFill>
              <a:ln w="19050">
                <a:solidFill>
                  <a:srgbClr val="FF9900"/>
                </a:solidFill>
                <a:round/>
                <a:headEnd/>
                <a:tailEnd/>
              </a:ln>
            </p:spPr>
            <p:txBody>
              <a:bodyPr rot="10800000" vert="eaVert" lIns="45720" rIns="45720"/>
              <a:lstStyle/>
              <a:p>
                <a:pPr eaLnBrk="0" hangingPunct="0"/>
                <a:endParaRPr lang="en-US"/>
              </a:p>
            </p:txBody>
          </p:sp>
        </p:grpSp>
        <p:sp>
          <p:nvSpPr>
            <p:cNvPr id="49156" name="Oval 5"/>
            <p:cNvSpPr>
              <a:spLocks noChangeArrowheads="1"/>
            </p:cNvSpPr>
            <p:nvPr/>
          </p:nvSpPr>
          <p:spPr bwMode="auto">
            <a:xfrm>
              <a:off x="7565" y="8296"/>
              <a:ext cx="2597" cy="2789"/>
            </a:xfrm>
            <a:prstGeom prst="ellipse">
              <a:avLst/>
            </a:prstGeom>
            <a:solidFill>
              <a:srgbClr val="99CC00">
                <a:alpha val="63921"/>
              </a:srgbClr>
            </a:solidFill>
            <a:ln w="19050">
              <a:solidFill>
                <a:srgbClr val="99CC00"/>
              </a:solidFill>
              <a:round/>
              <a:headEnd/>
              <a:tailEnd/>
            </a:ln>
          </p:spPr>
          <p:txBody>
            <a:bodyPr lIns="45720" rIns="45720"/>
            <a:lstStyle/>
            <a:p>
              <a:pPr eaLnBrk="0" hangingPunct="0"/>
              <a:endParaRPr lang="en-US"/>
            </a:p>
          </p:txBody>
        </p:sp>
        <p:sp>
          <p:nvSpPr>
            <p:cNvPr id="49157" name="Oval 6"/>
            <p:cNvSpPr>
              <a:spLocks noChangeArrowheads="1"/>
            </p:cNvSpPr>
            <p:nvPr/>
          </p:nvSpPr>
          <p:spPr bwMode="auto">
            <a:xfrm>
              <a:off x="7586" y="6068"/>
              <a:ext cx="2596" cy="2789"/>
            </a:xfrm>
            <a:prstGeom prst="ellipse">
              <a:avLst/>
            </a:prstGeom>
            <a:solidFill>
              <a:srgbClr val="808000">
                <a:alpha val="63921"/>
              </a:srgbClr>
            </a:solidFill>
            <a:ln w="19050">
              <a:solidFill>
                <a:srgbClr val="808000"/>
              </a:solidFill>
              <a:round/>
              <a:headEnd/>
              <a:tailEnd/>
            </a:ln>
          </p:spPr>
          <p:txBody>
            <a:bodyPr lIns="45720" rIns="45720"/>
            <a:lstStyle/>
            <a:p>
              <a:pPr eaLnBrk="0" hangingPunct="0"/>
              <a:endParaRPr lang="en-US"/>
            </a:p>
          </p:txBody>
        </p:sp>
        <p:sp>
          <p:nvSpPr>
            <p:cNvPr id="49158" name="Text Box 77"/>
            <p:cNvSpPr txBox="1">
              <a:spLocks noChangeArrowheads="1"/>
            </p:cNvSpPr>
            <p:nvPr/>
          </p:nvSpPr>
          <p:spPr bwMode="auto">
            <a:xfrm>
              <a:off x="9815" y="8331"/>
              <a:ext cx="1389" cy="812"/>
            </a:xfrm>
            <a:prstGeom prst="rect">
              <a:avLst/>
            </a:prstGeom>
            <a:noFill/>
            <a:ln w="9525">
              <a:noFill/>
              <a:miter lim="800000"/>
              <a:headEnd/>
              <a:tailEnd/>
            </a:ln>
          </p:spPr>
          <p:txBody>
            <a:bodyPr/>
            <a:lstStyle/>
            <a:p>
              <a:pPr algn="ctr" eaLnBrk="0" hangingPunct="0"/>
              <a:r>
                <a:rPr lang="en-US" sz="1200" b="1">
                  <a:latin typeface="Times New Roman" pitchFamily="18" charset="0"/>
                  <a:cs typeface="Times New Roman" pitchFamily="18" charset="0"/>
                </a:rPr>
                <a:t>Collect </a:t>
              </a:r>
              <a:br>
                <a:rPr lang="en-US" sz="1200" b="1">
                  <a:latin typeface="Times New Roman" pitchFamily="18" charset="0"/>
                  <a:cs typeface="Times New Roman" pitchFamily="18" charset="0"/>
                </a:rPr>
              </a:br>
              <a:r>
                <a:rPr lang="en-US" sz="1200" b="1">
                  <a:latin typeface="Times New Roman" pitchFamily="18" charset="0"/>
                  <a:cs typeface="Times New Roman" pitchFamily="18" charset="0"/>
                </a:rPr>
                <a:t>Data</a:t>
              </a:r>
              <a:endParaRPr lang="en-US" sz="1200" b="1" i="1" u="sng">
                <a:latin typeface="Times New Roman" pitchFamily="18" charset="0"/>
                <a:cs typeface="Times New Roman" pitchFamily="18" charset="0"/>
              </a:endParaRPr>
            </a:p>
            <a:p>
              <a:pPr eaLnBrk="0" hangingPunct="0"/>
              <a:endParaRPr lang="en-US"/>
            </a:p>
          </p:txBody>
        </p:sp>
        <p:sp>
          <p:nvSpPr>
            <p:cNvPr id="49159" name="Text Box 76"/>
            <p:cNvSpPr txBox="1">
              <a:spLocks noChangeArrowheads="1"/>
            </p:cNvSpPr>
            <p:nvPr/>
          </p:nvSpPr>
          <p:spPr bwMode="auto">
            <a:xfrm>
              <a:off x="7775" y="9785"/>
              <a:ext cx="2187" cy="1047"/>
            </a:xfrm>
            <a:prstGeom prst="rect">
              <a:avLst/>
            </a:prstGeom>
            <a:noFill/>
            <a:ln w="9525">
              <a:noFill/>
              <a:miter lim="800000"/>
              <a:headEnd/>
              <a:tailEnd/>
            </a:ln>
          </p:spPr>
          <p:txBody>
            <a:bodyPr/>
            <a:lstStyle/>
            <a:p>
              <a:pPr algn="ctr" eaLnBrk="0" hangingPunct="0"/>
              <a:r>
                <a:rPr lang="en-US" sz="1200" b="1">
                  <a:latin typeface="Times New Roman" pitchFamily="18" charset="0"/>
                  <a:cs typeface="Times New Roman" pitchFamily="18" charset="0"/>
                </a:rPr>
                <a:t>Make</a:t>
              </a:r>
              <a:br>
                <a:rPr lang="en-US" sz="1200" b="1">
                  <a:latin typeface="Times New Roman" pitchFamily="18" charset="0"/>
                  <a:cs typeface="Times New Roman" pitchFamily="18" charset="0"/>
                </a:rPr>
              </a:br>
              <a:r>
                <a:rPr lang="en-US" sz="1200" b="1">
                  <a:latin typeface="Times New Roman" pitchFamily="18" charset="0"/>
                  <a:cs typeface="Times New Roman" pitchFamily="18" charset="0"/>
                </a:rPr>
                <a:t>Meaning from </a:t>
              </a:r>
              <a:r>
                <a:rPr lang="en-US" sz="1200" b="1" u="sng">
                  <a:latin typeface="Times New Roman" pitchFamily="18" charset="0"/>
                  <a:cs typeface="Times New Roman" pitchFamily="18" charset="0"/>
                </a:rPr>
                <a:t/>
              </a:r>
              <a:br>
                <a:rPr lang="en-US" sz="1200" b="1" u="sng">
                  <a:latin typeface="Times New Roman" pitchFamily="18" charset="0"/>
                  <a:cs typeface="Times New Roman" pitchFamily="18" charset="0"/>
                </a:rPr>
              </a:br>
              <a:r>
                <a:rPr lang="en-US" sz="1200" b="1">
                  <a:latin typeface="Times New Roman" pitchFamily="18" charset="0"/>
                  <a:cs typeface="Times New Roman" pitchFamily="18" charset="0"/>
                </a:rPr>
                <a:t>Data</a:t>
              </a:r>
              <a:endParaRPr lang="en-US" sz="1200" b="1" i="1" u="sng">
                <a:latin typeface="Times New Roman" pitchFamily="18" charset="0"/>
                <a:cs typeface="Times New Roman" pitchFamily="18" charset="0"/>
              </a:endParaRPr>
            </a:p>
            <a:p>
              <a:pPr eaLnBrk="0" hangingPunct="0"/>
              <a:endParaRPr lang="en-US"/>
            </a:p>
          </p:txBody>
        </p:sp>
        <p:sp>
          <p:nvSpPr>
            <p:cNvPr id="49160" name="Text Box 75"/>
            <p:cNvSpPr txBox="1">
              <a:spLocks noChangeArrowheads="1"/>
            </p:cNvSpPr>
            <p:nvPr/>
          </p:nvSpPr>
          <p:spPr bwMode="auto">
            <a:xfrm>
              <a:off x="7787" y="6525"/>
              <a:ext cx="2160" cy="956"/>
            </a:xfrm>
            <a:prstGeom prst="rect">
              <a:avLst/>
            </a:prstGeom>
            <a:noFill/>
            <a:ln w="9525">
              <a:noFill/>
              <a:miter lim="800000"/>
              <a:headEnd/>
              <a:tailEnd/>
            </a:ln>
          </p:spPr>
          <p:txBody>
            <a:bodyPr/>
            <a:lstStyle/>
            <a:p>
              <a:pPr algn="ctr" eaLnBrk="0" hangingPunct="0"/>
              <a:r>
                <a:rPr lang="en-US" sz="1200" b="1">
                  <a:latin typeface="Times New Roman" pitchFamily="18" charset="0"/>
                  <a:cs typeface="Times New Roman" pitchFamily="18" charset="0"/>
                </a:rPr>
                <a:t>Design </a:t>
              </a:r>
              <a:br>
                <a:rPr lang="en-US" sz="1200" b="1">
                  <a:latin typeface="Times New Roman" pitchFamily="18" charset="0"/>
                  <a:cs typeface="Times New Roman" pitchFamily="18" charset="0"/>
                </a:rPr>
              </a:br>
              <a:r>
                <a:rPr lang="en-US" sz="1200" b="1">
                  <a:latin typeface="Times New Roman" pitchFamily="18" charset="0"/>
                  <a:cs typeface="Times New Roman" pitchFamily="18" charset="0"/>
                </a:rPr>
                <a:t>Evaluation</a:t>
              </a:r>
              <a:endParaRPr lang="en-US" sz="1200" b="1" i="1" u="sng">
                <a:latin typeface="Times New Roman" pitchFamily="18" charset="0"/>
                <a:cs typeface="Times New Roman" pitchFamily="18" charset="0"/>
              </a:endParaRPr>
            </a:p>
            <a:p>
              <a:pPr eaLnBrk="0" hangingPunct="0"/>
              <a:endParaRPr lang="en-US"/>
            </a:p>
          </p:txBody>
        </p:sp>
        <p:sp>
          <p:nvSpPr>
            <p:cNvPr id="49161" name="Text Box 74"/>
            <p:cNvSpPr txBox="1">
              <a:spLocks noChangeArrowheads="1"/>
            </p:cNvSpPr>
            <p:nvPr/>
          </p:nvSpPr>
          <p:spPr bwMode="auto">
            <a:xfrm>
              <a:off x="6428" y="8277"/>
              <a:ext cx="1390" cy="973"/>
            </a:xfrm>
            <a:prstGeom prst="rect">
              <a:avLst/>
            </a:prstGeom>
            <a:noFill/>
            <a:ln w="9525">
              <a:noFill/>
              <a:miter lim="800000"/>
              <a:headEnd/>
              <a:tailEnd/>
            </a:ln>
          </p:spPr>
          <p:txBody>
            <a:bodyPr/>
            <a:lstStyle/>
            <a:p>
              <a:pPr algn="ctr" eaLnBrk="0" hangingPunct="0"/>
              <a:r>
                <a:rPr lang="en-US" sz="1200" b="1">
                  <a:latin typeface="Times New Roman" pitchFamily="18" charset="0"/>
                  <a:cs typeface="Times New Roman" pitchFamily="18" charset="0"/>
                </a:rPr>
                <a:t>Shape Practice</a:t>
              </a:r>
              <a:endParaRPr lang="en-US" sz="1200" b="1" i="1" u="sng">
                <a:latin typeface="Times New Roman" pitchFamily="18" charset="0"/>
                <a:cs typeface="Times New Roman" pitchFamily="18" charset="0"/>
              </a:endParaRPr>
            </a:p>
            <a:p>
              <a:pPr eaLnBrk="0" hangingPunct="0"/>
              <a:endParaRPr lang="en-US"/>
            </a:p>
          </p:txBody>
        </p:sp>
        <p:sp>
          <p:nvSpPr>
            <p:cNvPr id="49162" name="Freeform 11"/>
            <p:cNvSpPr>
              <a:spLocks/>
            </p:cNvSpPr>
            <p:nvPr/>
          </p:nvSpPr>
          <p:spPr bwMode="auto">
            <a:xfrm rot="261928">
              <a:off x="9767" y="6356"/>
              <a:ext cx="1511" cy="1467"/>
            </a:xfrm>
            <a:custGeom>
              <a:avLst/>
              <a:gdLst>
                <a:gd name="T0" fmla="*/ 0 w 1880"/>
                <a:gd name="T1" fmla="*/ 0 h 1820"/>
                <a:gd name="T2" fmla="*/ 14 w 1880"/>
                <a:gd name="T3" fmla="*/ 4 h 1820"/>
                <a:gd name="T4" fmla="*/ 26 w 1880"/>
                <a:gd name="T5" fmla="*/ 12 h 1820"/>
                <a:gd name="T6" fmla="*/ 37 w 1880"/>
                <a:gd name="T7" fmla="*/ 20 h 1820"/>
                <a:gd name="T8" fmla="*/ 46 w 1880"/>
                <a:gd name="T9" fmla="*/ 32 h 1820"/>
                <a:gd name="T10" fmla="*/ 55 w 1880"/>
                <a:gd name="T11" fmla="*/ 45 h 1820"/>
                <a:gd name="T12" fmla="*/ 57 w 1880"/>
                <a:gd name="T13" fmla="*/ 58 h 1820"/>
                <a:gd name="T14" fmla="*/ 0 60000 65536"/>
                <a:gd name="T15" fmla="*/ 0 60000 65536"/>
                <a:gd name="T16" fmla="*/ 0 60000 65536"/>
                <a:gd name="T17" fmla="*/ 0 60000 65536"/>
                <a:gd name="T18" fmla="*/ 0 60000 65536"/>
                <a:gd name="T19" fmla="*/ 0 60000 65536"/>
                <a:gd name="T20" fmla="*/ 0 60000 65536"/>
                <a:gd name="T21" fmla="*/ 0 w 1880"/>
                <a:gd name="T22" fmla="*/ 0 h 1820"/>
                <a:gd name="T23" fmla="*/ 1880 w 1880"/>
                <a:gd name="T24" fmla="*/ 1820 h 18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80" h="1820">
                  <a:moveTo>
                    <a:pt x="0" y="0"/>
                  </a:moveTo>
                  <a:cubicBezTo>
                    <a:pt x="73" y="27"/>
                    <a:pt x="297" y="80"/>
                    <a:pt x="440" y="140"/>
                  </a:cubicBezTo>
                  <a:cubicBezTo>
                    <a:pt x="583" y="200"/>
                    <a:pt x="733" y="277"/>
                    <a:pt x="860" y="360"/>
                  </a:cubicBezTo>
                  <a:cubicBezTo>
                    <a:pt x="987" y="443"/>
                    <a:pt x="1090" y="530"/>
                    <a:pt x="1200" y="640"/>
                  </a:cubicBezTo>
                  <a:cubicBezTo>
                    <a:pt x="1310" y="750"/>
                    <a:pt x="1427" y="887"/>
                    <a:pt x="1520" y="1020"/>
                  </a:cubicBezTo>
                  <a:cubicBezTo>
                    <a:pt x="1613" y="1153"/>
                    <a:pt x="1700" y="1307"/>
                    <a:pt x="1760" y="1440"/>
                  </a:cubicBezTo>
                  <a:cubicBezTo>
                    <a:pt x="1820" y="1573"/>
                    <a:pt x="1855" y="1741"/>
                    <a:pt x="1880" y="1820"/>
                  </a:cubicBezTo>
                </a:path>
              </a:pathLst>
            </a:custGeom>
            <a:noFill/>
            <a:ln w="28575">
              <a:solidFill>
                <a:srgbClr val="732700"/>
              </a:solidFill>
              <a:round/>
              <a:headEnd/>
              <a:tailEnd type="triangle" w="med" len="med"/>
            </a:ln>
          </p:spPr>
          <p:txBody>
            <a:bodyPr/>
            <a:lstStyle/>
            <a:p>
              <a:endParaRPr lang="en-US"/>
            </a:p>
          </p:txBody>
        </p:sp>
        <p:sp>
          <p:nvSpPr>
            <p:cNvPr id="49163" name="Freeform 12"/>
            <p:cNvSpPr>
              <a:spLocks/>
            </p:cNvSpPr>
            <p:nvPr/>
          </p:nvSpPr>
          <p:spPr bwMode="auto">
            <a:xfrm rot="5766175">
              <a:off x="9440" y="9553"/>
              <a:ext cx="1757" cy="1414"/>
            </a:xfrm>
            <a:custGeom>
              <a:avLst/>
              <a:gdLst>
                <a:gd name="T0" fmla="*/ 0 w 1880"/>
                <a:gd name="T1" fmla="*/ 0 h 1820"/>
                <a:gd name="T2" fmla="*/ 148 w 1880"/>
                <a:gd name="T3" fmla="*/ 2 h 1820"/>
                <a:gd name="T4" fmla="*/ 291 w 1880"/>
                <a:gd name="T5" fmla="*/ 7 h 1820"/>
                <a:gd name="T6" fmla="*/ 406 w 1880"/>
                <a:gd name="T7" fmla="*/ 12 h 1820"/>
                <a:gd name="T8" fmla="*/ 515 w 1880"/>
                <a:gd name="T9" fmla="*/ 18 h 1820"/>
                <a:gd name="T10" fmla="*/ 594 w 1880"/>
                <a:gd name="T11" fmla="*/ 26 h 1820"/>
                <a:gd name="T12" fmla="*/ 636 w 1880"/>
                <a:gd name="T13" fmla="*/ 32 h 1820"/>
                <a:gd name="T14" fmla="*/ 0 60000 65536"/>
                <a:gd name="T15" fmla="*/ 0 60000 65536"/>
                <a:gd name="T16" fmla="*/ 0 60000 65536"/>
                <a:gd name="T17" fmla="*/ 0 60000 65536"/>
                <a:gd name="T18" fmla="*/ 0 60000 65536"/>
                <a:gd name="T19" fmla="*/ 0 60000 65536"/>
                <a:gd name="T20" fmla="*/ 0 60000 65536"/>
                <a:gd name="T21" fmla="*/ 0 w 1880"/>
                <a:gd name="T22" fmla="*/ 0 h 1820"/>
                <a:gd name="T23" fmla="*/ 1880 w 1880"/>
                <a:gd name="T24" fmla="*/ 1820 h 18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80" h="1820">
                  <a:moveTo>
                    <a:pt x="0" y="0"/>
                  </a:moveTo>
                  <a:cubicBezTo>
                    <a:pt x="73" y="27"/>
                    <a:pt x="297" y="80"/>
                    <a:pt x="440" y="140"/>
                  </a:cubicBezTo>
                  <a:cubicBezTo>
                    <a:pt x="583" y="200"/>
                    <a:pt x="733" y="277"/>
                    <a:pt x="860" y="360"/>
                  </a:cubicBezTo>
                  <a:cubicBezTo>
                    <a:pt x="987" y="443"/>
                    <a:pt x="1090" y="530"/>
                    <a:pt x="1200" y="640"/>
                  </a:cubicBezTo>
                  <a:cubicBezTo>
                    <a:pt x="1310" y="750"/>
                    <a:pt x="1427" y="887"/>
                    <a:pt x="1520" y="1020"/>
                  </a:cubicBezTo>
                  <a:cubicBezTo>
                    <a:pt x="1613" y="1153"/>
                    <a:pt x="1700" y="1307"/>
                    <a:pt x="1760" y="1440"/>
                  </a:cubicBezTo>
                  <a:cubicBezTo>
                    <a:pt x="1820" y="1573"/>
                    <a:pt x="1855" y="1741"/>
                    <a:pt x="1880" y="1820"/>
                  </a:cubicBezTo>
                </a:path>
              </a:pathLst>
            </a:custGeom>
            <a:noFill/>
            <a:ln w="28575">
              <a:solidFill>
                <a:srgbClr val="732700"/>
              </a:solidFill>
              <a:round/>
              <a:headEnd/>
              <a:tailEnd type="triangle" w="med" len="med"/>
            </a:ln>
          </p:spPr>
          <p:txBody>
            <a:bodyPr/>
            <a:lstStyle/>
            <a:p>
              <a:endParaRPr lang="en-US"/>
            </a:p>
          </p:txBody>
        </p:sp>
        <p:sp>
          <p:nvSpPr>
            <p:cNvPr id="49164" name="Freeform 13"/>
            <p:cNvSpPr>
              <a:spLocks/>
            </p:cNvSpPr>
            <p:nvPr/>
          </p:nvSpPr>
          <p:spPr bwMode="auto">
            <a:xfrm rot="107770" flipH="1" flipV="1">
              <a:off x="6424" y="9537"/>
              <a:ext cx="1646" cy="1406"/>
            </a:xfrm>
            <a:custGeom>
              <a:avLst/>
              <a:gdLst>
                <a:gd name="T0" fmla="*/ 0 w 1880"/>
                <a:gd name="T1" fmla="*/ 0 h 1820"/>
                <a:gd name="T2" fmla="*/ 53 w 1880"/>
                <a:gd name="T3" fmla="*/ 2 h 1820"/>
                <a:gd name="T4" fmla="*/ 102 w 1880"/>
                <a:gd name="T5" fmla="*/ 6 h 1820"/>
                <a:gd name="T6" fmla="*/ 143 w 1880"/>
                <a:gd name="T7" fmla="*/ 10 h 1820"/>
                <a:gd name="T8" fmla="*/ 182 w 1880"/>
                <a:gd name="T9" fmla="*/ 17 h 1820"/>
                <a:gd name="T10" fmla="*/ 209 w 1880"/>
                <a:gd name="T11" fmla="*/ 23 h 1820"/>
                <a:gd name="T12" fmla="*/ 224 w 1880"/>
                <a:gd name="T13" fmla="*/ 29 h 1820"/>
                <a:gd name="T14" fmla="*/ 0 60000 65536"/>
                <a:gd name="T15" fmla="*/ 0 60000 65536"/>
                <a:gd name="T16" fmla="*/ 0 60000 65536"/>
                <a:gd name="T17" fmla="*/ 0 60000 65536"/>
                <a:gd name="T18" fmla="*/ 0 60000 65536"/>
                <a:gd name="T19" fmla="*/ 0 60000 65536"/>
                <a:gd name="T20" fmla="*/ 0 60000 65536"/>
                <a:gd name="T21" fmla="*/ 0 w 1880"/>
                <a:gd name="T22" fmla="*/ 0 h 1820"/>
                <a:gd name="T23" fmla="*/ 1880 w 1880"/>
                <a:gd name="T24" fmla="*/ 1820 h 18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80" h="1820">
                  <a:moveTo>
                    <a:pt x="0" y="0"/>
                  </a:moveTo>
                  <a:cubicBezTo>
                    <a:pt x="73" y="27"/>
                    <a:pt x="297" y="80"/>
                    <a:pt x="440" y="140"/>
                  </a:cubicBezTo>
                  <a:cubicBezTo>
                    <a:pt x="583" y="200"/>
                    <a:pt x="733" y="277"/>
                    <a:pt x="860" y="360"/>
                  </a:cubicBezTo>
                  <a:cubicBezTo>
                    <a:pt x="987" y="443"/>
                    <a:pt x="1090" y="530"/>
                    <a:pt x="1200" y="640"/>
                  </a:cubicBezTo>
                  <a:cubicBezTo>
                    <a:pt x="1310" y="750"/>
                    <a:pt x="1427" y="887"/>
                    <a:pt x="1520" y="1020"/>
                  </a:cubicBezTo>
                  <a:cubicBezTo>
                    <a:pt x="1613" y="1153"/>
                    <a:pt x="1700" y="1307"/>
                    <a:pt x="1760" y="1440"/>
                  </a:cubicBezTo>
                  <a:cubicBezTo>
                    <a:pt x="1820" y="1573"/>
                    <a:pt x="1855" y="1741"/>
                    <a:pt x="1880" y="1820"/>
                  </a:cubicBezTo>
                </a:path>
              </a:pathLst>
            </a:custGeom>
            <a:noFill/>
            <a:ln w="28575">
              <a:solidFill>
                <a:srgbClr val="732700"/>
              </a:solidFill>
              <a:round/>
              <a:headEnd/>
              <a:tailEnd type="triangle" w="med" len="med"/>
            </a:ln>
          </p:spPr>
          <p:txBody>
            <a:bodyPr/>
            <a:lstStyle/>
            <a:p>
              <a:endParaRPr lang="en-US"/>
            </a:p>
          </p:txBody>
        </p:sp>
        <p:sp>
          <p:nvSpPr>
            <p:cNvPr id="49165" name="Freeform 14"/>
            <p:cNvSpPr>
              <a:spLocks/>
            </p:cNvSpPr>
            <p:nvPr/>
          </p:nvSpPr>
          <p:spPr bwMode="auto">
            <a:xfrm rot="5635513" flipH="1" flipV="1">
              <a:off x="6452" y="6443"/>
              <a:ext cx="1553" cy="1248"/>
            </a:xfrm>
            <a:custGeom>
              <a:avLst/>
              <a:gdLst>
                <a:gd name="T0" fmla="*/ 0 w 1880"/>
                <a:gd name="T1" fmla="*/ 0 h 1820"/>
                <a:gd name="T2" fmla="*/ 21 w 1880"/>
                <a:gd name="T3" fmla="*/ 1 h 1820"/>
                <a:gd name="T4" fmla="*/ 40 w 1880"/>
                <a:gd name="T5" fmla="*/ 1 h 1820"/>
                <a:gd name="T6" fmla="*/ 57 w 1880"/>
                <a:gd name="T7" fmla="*/ 1 h 1820"/>
                <a:gd name="T8" fmla="*/ 72 w 1880"/>
                <a:gd name="T9" fmla="*/ 2 h 1820"/>
                <a:gd name="T10" fmla="*/ 83 w 1880"/>
                <a:gd name="T11" fmla="*/ 3 h 1820"/>
                <a:gd name="T12" fmla="*/ 88 w 1880"/>
                <a:gd name="T13" fmla="*/ 5 h 1820"/>
                <a:gd name="T14" fmla="*/ 0 60000 65536"/>
                <a:gd name="T15" fmla="*/ 0 60000 65536"/>
                <a:gd name="T16" fmla="*/ 0 60000 65536"/>
                <a:gd name="T17" fmla="*/ 0 60000 65536"/>
                <a:gd name="T18" fmla="*/ 0 60000 65536"/>
                <a:gd name="T19" fmla="*/ 0 60000 65536"/>
                <a:gd name="T20" fmla="*/ 0 60000 65536"/>
                <a:gd name="T21" fmla="*/ 0 w 1880"/>
                <a:gd name="T22" fmla="*/ 0 h 1820"/>
                <a:gd name="T23" fmla="*/ 1880 w 1880"/>
                <a:gd name="T24" fmla="*/ 1820 h 18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80" h="1820">
                  <a:moveTo>
                    <a:pt x="0" y="0"/>
                  </a:moveTo>
                  <a:cubicBezTo>
                    <a:pt x="73" y="27"/>
                    <a:pt x="297" y="80"/>
                    <a:pt x="440" y="140"/>
                  </a:cubicBezTo>
                  <a:cubicBezTo>
                    <a:pt x="583" y="200"/>
                    <a:pt x="733" y="277"/>
                    <a:pt x="860" y="360"/>
                  </a:cubicBezTo>
                  <a:cubicBezTo>
                    <a:pt x="987" y="443"/>
                    <a:pt x="1090" y="530"/>
                    <a:pt x="1200" y="640"/>
                  </a:cubicBezTo>
                  <a:cubicBezTo>
                    <a:pt x="1310" y="750"/>
                    <a:pt x="1427" y="887"/>
                    <a:pt x="1520" y="1020"/>
                  </a:cubicBezTo>
                  <a:cubicBezTo>
                    <a:pt x="1613" y="1153"/>
                    <a:pt x="1700" y="1307"/>
                    <a:pt x="1760" y="1440"/>
                  </a:cubicBezTo>
                  <a:cubicBezTo>
                    <a:pt x="1820" y="1573"/>
                    <a:pt x="1855" y="1741"/>
                    <a:pt x="1880" y="1820"/>
                  </a:cubicBezTo>
                </a:path>
              </a:pathLst>
            </a:custGeom>
            <a:noFill/>
            <a:ln w="28575">
              <a:solidFill>
                <a:srgbClr val="732700"/>
              </a:solidFill>
              <a:round/>
              <a:headEnd/>
              <a:tailEnd type="triangle" w="med" len="med"/>
            </a:ln>
          </p:spPr>
          <p:txBody>
            <a:bodyPr/>
            <a:lstStyle/>
            <a:p>
              <a:endParaRPr lang="en-US"/>
            </a:p>
          </p:txBody>
        </p:sp>
        <p:grpSp>
          <p:nvGrpSpPr>
            <p:cNvPr id="49166" name="Group 15"/>
            <p:cNvGrpSpPr>
              <a:grpSpLocks/>
            </p:cNvGrpSpPr>
            <p:nvPr/>
          </p:nvGrpSpPr>
          <p:grpSpPr bwMode="auto">
            <a:xfrm>
              <a:off x="9147" y="8310"/>
              <a:ext cx="542" cy="701"/>
              <a:chOff x="6911" y="8954"/>
              <a:chExt cx="592" cy="783"/>
            </a:xfrm>
          </p:grpSpPr>
          <p:sp>
            <p:nvSpPr>
              <p:cNvPr id="49179" name="Freeform 31"/>
              <p:cNvSpPr>
                <a:spLocks/>
              </p:cNvSpPr>
              <p:nvPr/>
            </p:nvSpPr>
            <p:spPr bwMode="auto">
              <a:xfrm>
                <a:off x="6911" y="9344"/>
                <a:ext cx="592" cy="393"/>
              </a:xfrm>
              <a:custGeom>
                <a:avLst/>
                <a:gdLst>
                  <a:gd name="T0" fmla="*/ 0 w 592"/>
                  <a:gd name="T1" fmla="*/ 393 h 393"/>
                  <a:gd name="T2" fmla="*/ 162 w 592"/>
                  <a:gd name="T3" fmla="*/ 340 h 393"/>
                  <a:gd name="T4" fmla="*/ 299 w 592"/>
                  <a:gd name="T5" fmla="*/ 256 h 393"/>
                  <a:gd name="T6" fmla="*/ 404 w 592"/>
                  <a:gd name="T7" fmla="*/ 181 h 393"/>
                  <a:gd name="T8" fmla="*/ 489 w 592"/>
                  <a:gd name="T9" fmla="*/ 96 h 393"/>
                  <a:gd name="T10" fmla="*/ 592 w 592"/>
                  <a:gd name="T11" fmla="*/ 0 h 393"/>
                  <a:gd name="T12" fmla="*/ 0 60000 65536"/>
                  <a:gd name="T13" fmla="*/ 0 60000 65536"/>
                  <a:gd name="T14" fmla="*/ 0 60000 65536"/>
                  <a:gd name="T15" fmla="*/ 0 60000 65536"/>
                  <a:gd name="T16" fmla="*/ 0 60000 65536"/>
                  <a:gd name="T17" fmla="*/ 0 60000 65536"/>
                  <a:gd name="T18" fmla="*/ 0 w 592"/>
                  <a:gd name="T19" fmla="*/ 0 h 393"/>
                  <a:gd name="T20" fmla="*/ 592 w 592"/>
                  <a:gd name="T21" fmla="*/ 393 h 393"/>
                </a:gdLst>
                <a:ahLst/>
                <a:cxnLst>
                  <a:cxn ang="T12">
                    <a:pos x="T0" y="T1"/>
                  </a:cxn>
                  <a:cxn ang="T13">
                    <a:pos x="T2" y="T3"/>
                  </a:cxn>
                  <a:cxn ang="T14">
                    <a:pos x="T4" y="T5"/>
                  </a:cxn>
                  <a:cxn ang="T15">
                    <a:pos x="T6" y="T7"/>
                  </a:cxn>
                  <a:cxn ang="T16">
                    <a:pos x="T8" y="T9"/>
                  </a:cxn>
                  <a:cxn ang="T17">
                    <a:pos x="T10" y="T11"/>
                  </a:cxn>
                </a:cxnLst>
                <a:rect l="T18" t="T19" r="T20" b="T21"/>
                <a:pathLst>
                  <a:path w="592" h="393">
                    <a:moveTo>
                      <a:pt x="0" y="393"/>
                    </a:moveTo>
                    <a:cubicBezTo>
                      <a:pt x="27" y="384"/>
                      <a:pt x="112" y="363"/>
                      <a:pt x="162" y="340"/>
                    </a:cubicBezTo>
                    <a:cubicBezTo>
                      <a:pt x="212" y="317"/>
                      <a:pt x="259" y="282"/>
                      <a:pt x="299" y="256"/>
                    </a:cubicBezTo>
                    <a:cubicBezTo>
                      <a:pt x="339" y="230"/>
                      <a:pt x="372" y="208"/>
                      <a:pt x="404" y="181"/>
                    </a:cubicBezTo>
                    <a:cubicBezTo>
                      <a:pt x="436" y="154"/>
                      <a:pt x="458" y="126"/>
                      <a:pt x="489" y="96"/>
                    </a:cubicBezTo>
                    <a:cubicBezTo>
                      <a:pt x="520" y="66"/>
                      <a:pt x="571" y="20"/>
                      <a:pt x="592" y="0"/>
                    </a:cubicBezTo>
                  </a:path>
                </a:pathLst>
              </a:custGeom>
              <a:noFill/>
              <a:ln w="9525">
                <a:solidFill>
                  <a:srgbClr val="732700"/>
                </a:solidFill>
                <a:prstDash val="dash"/>
                <a:round/>
                <a:headEnd/>
                <a:tailEnd/>
              </a:ln>
            </p:spPr>
            <p:txBody>
              <a:bodyPr/>
              <a:lstStyle/>
              <a:p>
                <a:endParaRPr lang="en-US"/>
              </a:p>
            </p:txBody>
          </p:sp>
          <p:sp>
            <p:nvSpPr>
              <p:cNvPr id="49180" name="Freeform 32"/>
              <p:cNvSpPr>
                <a:spLocks/>
              </p:cNvSpPr>
              <p:nvPr/>
            </p:nvSpPr>
            <p:spPr bwMode="auto">
              <a:xfrm flipV="1">
                <a:off x="6911" y="8954"/>
                <a:ext cx="592" cy="393"/>
              </a:xfrm>
              <a:custGeom>
                <a:avLst/>
                <a:gdLst>
                  <a:gd name="T0" fmla="*/ 0 w 592"/>
                  <a:gd name="T1" fmla="*/ 393 h 393"/>
                  <a:gd name="T2" fmla="*/ 162 w 592"/>
                  <a:gd name="T3" fmla="*/ 340 h 393"/>
                  <a:gd name="T4" fmla="*/ 299 w 592"/>
                  <a:gd name="T5" fmla="*/ 256 h 393"/>
                  <a:gd name="T6" fmla="*/ 404 w 592"/>
                  <a:gd name="T7" fmla="*/ 181 h 393"/>
                  <a:gd name="T8" fmla="*/ 489 w 592"/>
                  <a:gd name="T9" fmla="*/ 96 h 393"/>
                  <a:gd name="T10" fmla="*/ 592 w 592"/>
                  <a:gd name="T11" fmla="*/ 0 h 393"/>
                  <a:gd name="T12" fmla="*/ 0 60000 65536"/>
                  <a:gd name="T13" fmla="*/ 0 60000 65536"/>
                  <a:gd name="T14" fmla="*/ 0 60000 65536"/>
                  <a:gd name="T15" fmla="*/ 0 60000 65536"/>
                  <a:gd name="T16" fmla="*/ 0 60000 65536"/>
                  <a:gd name="T17" fmla="*/ 0 60000 65536"/>
                  <a:gd name="T18" fmla="*/ 0 w 592"/>
                  <a:gd name="T19" fmla="*/ 0 h 393"/>
                  <a:gd name="T20" fmla="*/ 592 w 592"/>
                  <a:gd name="T21" fmla="*/ 393 h 393"/>
                </a:gdLst>
                <a:ahLst/>
                <a:cxnLst>
                  <a:cxn ang="T12">
                    <a:pos x="T0" y="T1"/>
                  </a:cxn>
                  <a:cxn ang="T13">
                    <a:pos x="T2" y="T3"/>
                  </a:cxn>
                  <a:cxn ang="T14">
                    <a:pos x="T4" y="T5"/>
                  </a:cxn>
                  <a:cxn ang="T15">
                    <a:pos x="T6" y="T7"/>
                  </a:cxn>
                  <a:cxn ang="T16">
                    <a:pos x="T8" y="T9"/>
                  </a:cxn>
                  <a:cxn ang="T17">
                    <a:pos x="T10" y="T11"/>
                  </a:cxn>
                </a:cxnLst>
                <a:rect l="T18" t="T19" r="T20" b="T21"/>
                <a:pathLst>
                  <a:path w="592" h="393">
                    <a:moveTo>
                      <a:pt x="0" y="393"/>
                    </a:moveTo>
                    <a:cubicBezTo>
                      <a:pt x="27" y="384"/>
                      <a:pt x="112" y="363"/>
                      <a:pt x="162" y="340"/>
                    </a:cubicBezTo>
                    <a:cubicBezTo>
                      <a:pt x="212" y="317"/>
                      <a:pt x="259" y="282"/>
                      <a:pt x="299" y="256"/>
                    </a:cubicBezTo>
                    <a:cubicBezTo>
                      <a:pt x="339" y="230"/>
                      <a:pt x="372" y="208"/>
                      <a:pt x="404" y="181"/>
                    </a:cubicBezTo>
                    <a:cubicBezTo>
                      <a:pt x="436" y="154"/>
                      <a:pt x="458" y="126"/>
                      <a:pt x="489" y="96"/>
                    </a:cubicBezTo>
                    <a:cubicBezTo>
                      <a:pt x="520" y="66"/>
                      <a:pt x="571" y="20"/>
                      <a:pt x="592" y="0"/>
                    </a:cubicBezTo>
                  </a:path>
                </a:pathLst>
              </a:custGeom>
              <a:noFill/>
              <a:ln w="9525">
                <a:solidFill>
                  <a:srgbClr val="732700"/>
                </a:solidFill>
                <a:prstDash val="dash"/>
                <a:round/>
                <a:headEnd/>
                <a:tailEnd/>
              </a:ln>
            </p:spPr>
            <p:txBody>
              <a:bodyPr/>
              <a:lstStyle/>
              <a:p>
                <a:endParaRPr lang="en-US"/>
              </a:p>
            </p:txBody>
          </p:sp>
        </p:grpSp>
        <p:grpSp>
          <p:nvGrpSpPr>
            <p:cNvPr id="49167" name="Group 16"/>
            <p:cNvGrpSpPr>
              <a:grpSpLocks/>
            </p:cNvGrpSpPr>
            <p:nvPr/>
          </p:nvGrpSpPr>
          <p:grpSpPr bwMode="auto">
            <a:xfrm flipH="1">
              <a:off x="7975" y="8301"/>
              <a:ext cx="514" cy="701"/>
              <a:chOff x="6911" y="8954"/>
              <a:chExt cx="592" cy="783"/>
            </a:xfrm>
          </p:grpSpPr>
          <p:sp>
            <p:nvSpPr>
              <p:cNvPr id="49177" name="Freeform 29"/>
              <p:cNvSpPr>
                <a:spLocks/>
              </p:cNvSpPr>
              <p:nvPr/>
            </p:nvSpPr>
            <p:spPr bwMode="auto">
              <a:xfrm>
                <a:off x="6911" y="9344"/>
                <a:ext cx="592" cy="393"/>
              </a:xfrm>
              <a:custGeom>
                <a:avLst/>
                <a:gdLst>
                  <a:gd name="T0" fmla="*/ 0 w 592"/>
                  <a:gd name="T1" fmla="*/ 393 h 393"/>
                  <a:gd name="T2" fmla="*/ 162 w 592"/>
                  <a:gd name="T3" fmla="*/ 340 h 393"/>
                  <a:gd name="T4" fmla="*/ 299 w 592"/>
                  <a:gd name="T5" fmla="*/ 256 h 393"/>
                  <a:gd name="T6" fmla="*/ 404 w 592"/>
                  <a:gd name="T7" fmla="*/ 181 h 393"/>
                  <a:gd name="T8" fmla="*/ 489 w 592"/>
                  <a:gd name="T9" fmla="*/ 96 h 393"/>
                  <a:gd name="T10" fmla="*/ 592 w 592"/>
                  <a:gd name="T11" fmla="*/ 0 h 393"/>
                  <a:gd name="T12" fmla="*/ 0 60000 65536"/>
                  <a:gd name="T13" fmla="*/ 0 60000 65536"/>
                  <a:gd name="T14" fmla="*/ 0 60000 65536"/>
                  <a:gd name="T15" fmla="*/ 0 60000 65536"/>
                  <a:gd name="T16" fmla="*/ 0 60000 65536"/>
                  <a:gd name="T17" fmla="*/ 0 60000 65536"/>
                  <a:gd name="T18" fmla="*/ 0 w 592"/>
                  <a:gd name="T19" fmla="*/ 0 h 393"/>
                  <a:gd name="T20" fmla="*/ 592 w 592"/>
                  <a:gd name="T21" fmla="*/ 393 h 393"/>
                </a:gdLst>
                <a:ahLst/>
                <a:cxnLst>
                  <a:cxn ang="T12">
                    <a:pos x="T0" y="T1"/>
                  </a:cxn>
                  <a:cxn ang="T13">
                    <a:pos x="T2" y="T3"/>
                  </a:cxn>
                  <a:cxn ang="T14">
                    <a:pos x="T4" y="T5"/>
                  </a:cxn>
                  <a:cxn ang="T15">
                    <a:pos x="T6" y="T7"/>
                  </a:cxn>
                  <a:cxn ang="T16">
                    <a:pos x="T8" y="T9"/>
                  </a:cxn>
                  <a:cxn ang="T17">
                    <a:pos x="T10" y="T11"/>
                  </a:cxn>
                </a:cxnLst>
                <a:rect l="T18" t="T19" r="T20" b="T21"/>
                <a:pathLst>
                  <a:path w="592" h="393">
                    <a:moveTo>
                      <a:pt x="0" y="393"/>
                    </a:moveTo>
                    <a:cubicBezTo>
                      <a:pt x="27" y="384"/>
                      <a:pt x="112" y="363"/>
                      <a:pt x="162" y="340"/>
                    </a:cubicBezTo>
                    <a:cubicBezTo>
                      <a:pt x="212" y="317"/>
                      <a:pt x="259" y="282"/>
                      <a:pt x="299" y="256"/>
                    </a:cubicBezTo>
                    <a:cubicBezTo>
                      <a:pt x="339" y="230"/>
                      <a:pt x="372" y="208"/>
                      <a:pt x="404" y="181"/>
                    </a:cubicBezTo>
                    <a:cubicBezTo>
                      <a:pt x="436" y="154"/>
                      <a:pt x="458" y="126"/>
                      <a:pt x="489" y="96"/>
                    </a:cubicBezTo>
                    <a:cubicBezTo>
                      <a:pt x="520" y="66"/>
                      <a:pt x="571" y="20"/>
                      <a:pt x="592" y="0"/>
                    </a:cubicBezTo>
                  </a:path>
                </a:pathLst>
              </a:custGeom>
              <a:noFill/>
              <a:ln w="9525">
                <a:solidFill>
                  <a:srgbClr val="732700"/>
                </a:solidFill>
                <a:prstDash val="dash"/>
                <a:round/>
                <a:headEnd/>
                <a:tailEnd/>
              </a:ln>
            </p:spPr>
            <p:txBody>
              <a:bodyPr/>
              <a:lstStyle/>
              <a:p>
                <a:endParaRPr lang="en-US"/>
              </a:p>
            </p:txBody>
          </p:sp>
          <p:sp>
            <p:nvSpPr>
              <p:cNvPr id="49178" name="Freeform 30"/>
              <p:cNvSpPr>
                <a:spLocks/>
              </p:cNvSpPr>
              <p:nvPr/>
            </p:nvSpPr>
            <p:spPr bwMode="auto">
              <a:xfrm flipV="1">
                <a:off x="6911" y="8954"/>
                <a:ext cx="592" cy="393"/>
              </a:xfrm>
              <a:custGeom>
                <a:avLst/>
                <a:gdLst>
                  <a:gd name="T0" fmla="*/ 0 w 592"/>
                  <a:gd name="T1" fmla="*/ 393 h 393"/>
                  <a:gd name="T2" fmla="*/ 162 w 592"/>
                  <a:gd name="T3" fmla="*/ 340 h 393"/>
                  <a:gd name="T4" fmla="*/ 299 w 592"/>
                  <a:gd name="T5" fmla="*/ 256 h 393"/>
                  <a:gd name="T6" fmla="*/ 404 w 592"/>
                  <a:gd name="T7" fmla="*/ 181 h 393"/>
                  <a:gd name="T8" fmla="*/ 489 w 592"/>
                  <a:gd name="T9" fmla="*/ 96 h 393"/>
                  <a:gd name="T10" fmla="*/ 592 w 592"/>
                  <a:gd name="T11" fmla="*/ 0 h 393"/>
                  <a:gd name="T12" fmla="*/ 0 60000 65536"/>
                  <a:gd name="T13" fmla="*/ 0 60000 65536"/>
                  <a:gd name="T14" fmla="*/ 0 60000 65536"/>
                  <a:gd name="T15" fmla="*/ 0 60000 65536"/>
                  <a:gd name="T16" fmla="*/ 0 60000 65536"/>
                  <a:gd name="T17" fmla="*/ 0 60000 65536"/>
                  <a:gd name="T18" fmla="*/ 0 w 592"/>
                  <a:gd name="T19" fmla="*/ 0 h 393"/>
                  <a:gd name="T20" fmla="*/ 592 w 592"/>
                  <a:gd name="T21" fmla="*/ 393 h 393"/>
                </a:gdLst>
                <a:ahLst/>
                <a:cxnLst>
                  <a:cxn ang="T12">
                    <a:pos x="T0" y="T1"/>
                  </a:cxn>
                  <a:cxn ang="T13">
                    <a:pos x="T2" y="T3"/>
                  </a:cxn>
                  <a:cxn ang="T14">
                    <a:pos x="T4" y="T5"/>
                  </a:cxn>
                  <a:cxn ang="T15">
                    <a:pos x="T6" y="T7"/>
                  </a:cxn>
                  <a:cxn ang="T16">
                    <a:pos x="T8" y="T9"/>
                  </a:cxn>
                  <a:cxn ang="T17">
                    <a:pos x="T10" y="T11"/>
                  </a:cxn>
                </a:cxnLst>
                <a:rect l="T18" t="T19" r="T20" b="T21"/>
                <a:pathLst>
                  <a:path w="592" h="393">
                    <a:moveTo>
                      <a:pt x="0" y="393"/>
                    </a:moveTo>
                    <a:cubicBezTo>
                      <a:pt x="27" y="384"/>
                      <a:pt x="112" y="363"/>
                      <a:pt x="162" y="340"/>
                    </a:cubicBezTo>
                    <a:cubicBezTo>
                      <a:pt x="212" y="317"/>
                      <a:pt x="259" y="282"/>
                      <a:pt x="299" y="256"/>
                    </a:cubicBezTo>
                    <a:cubicBezTo>
                      <a:pt x="339" y="230"/>
                      <a:pt x="372" y="208"/>
                      <a:pt x="404" y="181"/>
                    </a:cubicBezTo>
                    <a:cubicBezTo>
                      <a:pt x="436" y="154"/>
                      <a:pt x="458" y="126"/>
                      <a:pt x="489" y="96"/>
                    </a:cubicBezTo>
                    <a:cubicBezTo>
                      <a:pt x="520" y="66"/>
                      <a:pt x="571" y="20"/>
                      <a:pt x="592" y="0"/>
                    </a:cubicBezTo>
                  </a:path>
                </a:pathLst>
              </a:custGeom>
              <a:noFill/>
              <a:ln w="9525">
                <a:solidFill>
                  <a:srgbClr val="732700"/>
                </a:solidFill>
                <a:prstDash val="dash"/>
                <a:round/>
                <a:headEnd/>
                <a:tailEnd/>
              </a:ln>
            </p:spPr>
            <p:txBody>
              <a:bodyPr/>
              <a:lstStyle/>
              <a:p>
                <a:endParaRPr lang="en-US"/>
              </a:p>
            </p:txBody>
          </p:sp>
        </p:grpSp>
        <p:grpSp>
          <p:nvGrpSpPr>
            <p:cNvPr id="49168" name="Group 17"/>
            <p:cNvGrpSpPr>
              <a:grpSpLocks/>
            </p:cNvGrpSpPr>
            <p:nvPr/>
          </p:nvGrpSpPr>
          <p:grpSpPr bwMode="auto">
            <a:xfrm rot="5400000">
              <a:off x="8532" y="8932"/>
              <a:ext cx="542" cy="669"/>
              <a:chOff x="6911" y="8954"/>
              <a:chExt cx="592" cy="783"/>
            </a:xfrm>
          </p:grpSpPr>
          <p:sp>
            <p:nvSpPr>
              <p:cNvPr id="49175" name="Freeform 27"/>
              <p:cNvSpPr>
                <a:spLocks/>
              </p:cNvSpPr>
              <p:nvPr/>
            </p:nvSpPr>
            <p:spPr bwMode="auto">
              <a:xfrm>
                <a:off x="6911" y="9344"/>
                <a:ext cx="592" cy="393"/>
              </a:xfrm>
              <a:custGeom>
                <a:avLst/>
                <a:gdLst>
                  <a:gd name="T0" fmla="*/ 0 w 592"/>
                  <a:gd name="T1" fmla="*/ 393 h 393"/>
                  <a:gd name="T2" fmla="*/ 162 w 592"/>
                  <a:gd name="T3" fmla="*/ 340 h 393"/>
                  <a:gd name="T4" fmla="*/ 299 w 592"/>
                  <a:gd name="T5" fmla="*/ 256 h 393"/>
                  <a:gd name="T6" fmla="*/ 404 w 592"/>
                  <a:gd name="T7" fmla="*/ 181 h 393"/>
                  <a:gd name="T8" fmla="*/ 489 w 592"/>
                  <a:gd name="T9" fmla="*/ 96 h 393"/>
                  <a:gd name="T10" fmla="*/ 592 w 592"/>
                  <a:gd name="T11" fmla="*/ 0 h 393"/>
                  <a:gd name="T12" fmla="*/ 0 60000 65536"/>
                  <a:gd name="T13" fmla="*/ 0 60000 65536"/>
                  <a:gd name="T14" fmla="*/ 0 60000 65536"/>
                  <a:gd name="T15" fmla="*/ 0 60000 65536"/>
                  <a:gd name="T16" fmla="*/ 0 60000 65536"/>
                  <a:gd name="T17" fmla="*/ 0 60000 65536"/>
                  <a:gd name="T18" fmla="*/ 0 w 592"/>
                  <a:gd name="T19" fmla="*/ 0 h 393"/>
                  <a:gd name="T20" fmla="*/ 592 w 592"/>
                  <a:gd name="T21" fmla="*/ 393 h 393"/>
                </a:gdLst>
                <a:ahLst/>
                <a:cxnLst>
                  <a:cxn ang="T12">
                    <a:pos x="T0" y="T1"/>
                  </a:cxn>
                  <a:cxn ang="T13">
                    <a:pos x="T2" y="T3"/>
                  </a:cxn>
                  <a:cxn ang="T14">
                    <a:pos x="T4" y="T5"/>
                  </a:cxn>
                  <a:cxn ang="T15">
                    <a:pos x="T6" y="T7"/>
                  </a:cxn>
                  <a:cxn ang="T16">
                    <a:pos x="T8" y="T9"/>
                  </a:cxn>
                  <a:cxn ang="T17">
                    <a:pos x="T10" y="T11"/>
                  </a:cxn>
                </a:cxnLst>
                <a:rect l="T18" t="T19" r="T20" b="T21"/>
                <a:pathLst>
                  <a:path w="592" h="393">
                    <a:moveTo>
                      <a:pt x="0" y="393"/>
                    </a:moveTo>
                    <a:cubicBezTo>
                      <a:pt x="27" y="384"/>
                      <a:pt x="112" y="363"/>
                      <a:pt x="162" y="340"/>
                    </a:cubicBezTo>
                    <a:cubicBezTo>
                      <a:pt x="212" y="317"/>
                      <a:pt x="259" y="282"/>
                      <a:pt x="299" y="256"/>
                    </a:cubicBezTo>
                    <a:cubicBezTo>
                      <a:pt x="339" y="230"/>
                      <a:pt x="372" y="208"/>
                      <a:pt x="404" y="181"/>
                    </a:cubicBezTo>
                    <a:cubicBezTo>
                      <a:pt x="436" y="154"/>
                      <a:pt x="458" y="126"/>
                      <a:pt x="489" y="96"/>
                    </a:cubicBezTo>
                    <a:cubicBezTo>
                      <a:pt x="520" y="66"/>
                      <a:pt x="571" y="20"/>
                      <a:pt x="592" y="0"/>
                    </a:cubicBezTo>
                  </a:path>
                </a:pathLst>
              </a:custGeom>
              <a:noFill/>
              <a:ln w="9525">
                <a:solidFill>
                  <a:srgbClr val="732700"/>
                </a:solidFill>
                <a:prstDash val="dash"/>
                <a:round/>
                <a:headEnd/>
                <a:tailEnd/>
              </a:ln>
            </p:spPr>
            <p:txBody>
              <a:bodyPr/>
              <a:lstStyle/>
              <a:p>
                <a:endParaRPr lang="en-US"/>
              </a:p>
            </p:txBody>
          </p:sp>
          <p:sp>
            <p:nvSpPr>
              <p:cNvPr id="49176" name="Freeform 28"/>
              <p:cNvSpPr>
                <a:spLocks/>
              </p:cNvSpPr>
              <p:nvPr/>
            </p:nvSpPr>
            <p:spPr bwMode="auto">
              <a:xfrm flipV="1">
                <a:off x="6911" y="8954"/>
                <a:ext cx="592" cy="393"/>
              </a:xfrm>
              <a:custGeom>
                <a:avLst/>
                <a:gdLst>
                  <a:gd name="T0" fmla="*/ 0 w 592"/>
                  <a:gd name="T1" fmla="*/ 393 h 393"/>
                  <a:gd name="T2" fmla="*/ 162 w 592"/>
                  <a:gd name="T3" fmla="*/ 340 h 393"/>
                  <a:gd name="T4" fmla="*/ 299 w 592"/>
                  <a:gd name="T5" fmla="*/ 256 h 393"/>
                  <a:gd name="T6" fmla="*/ 404 w 592"/>
                  <a:gd name="T7" fmla="*/ 181 h 393"/>
                  <a:gd name="T8" fmla="*/ 489 w 592"/>
                  <a:gd name="T9" fmla="*/ 96 h 393"/>
                  <a:gd name="T10" fmla="*/ 592 w 592"/>
                  <a:gd name="T11" fmla="*/ 0 h 393"/>
                  <a:gd name="T12" fmla="*/ 0 60000 65536"/>
                  <a:gd name="T13" fmla="*/ 0 60000 65536"/>
                  <a:gd name="T14" fmla="*/ 0 60000 65536"/>
                  <a:gd name="T15" fmla="*/ 0 60000 65536"/>
                  <a:gd name="T16" fmla="*/ 0 60000 65536"/>
                  <a:gd name="T17" fmla="*/ 0 60000 65536"/>
                  <a:gd name="T18" fmla="*/ 0 w 592"/>
                  <a:gd name="T19" fmla="*/ 0 h 393"/>
                  <a:gd name="T20" fmla="*/ 592 w 592"/>
                  <a:gd name="T21" fmla="*/ 393 h 393"/>
                </a:gdLst>
                <a:ahLst/>
                <a:cxnLst>
                  <a:cxn ang="T12">
                    <a:pos x="T0" y="T1"/>
                  </a:cxn>
                  <a:cxn ang="T13">
                    <a:pos x="T2" y="T3"/>
                  </a:cxn>
                  <a:cxn ang="T14">
                    <a:pos x="T4" y="T5"/>
                  </a:cxn>
                  <a:cxn ang="T15">
                    <a:pos x="T6" y="T7"/>
                  </a:cxn>
                  <a:cxn ang="T16">
                    <a:pos x="T8" y="T9"/>
                  </a:cxn>
                  <a:cxn ang="T17">
                    <a:pos x="T10" y="T11"/>
                  </a:cxn>
                </a:cxnLst>
                <a:rect l="T18" t="T19" r="T20" b="T21"/>
                <a:pathLst>
                  <a:path w="592" h="393">
                    <a:moveTo>
                      <a:pt x="0" y="393"/>
                    </a:moveTo>
                    <a:cubicBezTo>
                      <a:pt x="27" y="384"/>
                      <a:pt x="112" y="363"/>
                      <a:pt x="162" y="340"/>
                    </a:cubicBezTo>
                    <a:cubicBezTo>
                      <a:pt x="212" y="317"/>
                      <a:pt x="259" y="282"/>
                      <a:pt x="299" y="256"/>
                    </a:cubicBezTo>
                    <a:cubicBezTo>
                      <a:pt x="339" y="230"/>
                      <a:pt x="372" y="208"/>
                      <a:pt x="404" y="181"/>
                    </a:cubicBezTo>
                    <a:cubicBezTo>
                      <a:pt x="436" y="154"/>
                      <a:pt x="458" y="126"/>
                      <a:pt x="489" y="96"/>
                    </a:cubicBezTo>
                    <a:cubicBezTo>
                      <a:pt x="520" y="66"/>
                      <a:pt x="571" y="20"/>
                      <a:pt x="592" y="0"/>
                    </a:cubicBezTo>
                  </a:path>
                </a:pathLst>
              </a:custGeom>
              <a:noFill/>
              <a:ln w="9525">
                <a:solidFill>
                  <a:srgbClr val="732700"/>
                </a:solidFill>
                <a:prstDash val="dash"/>
                <a:round/>
                <a:headEnd/>
                <a:tailEnd/>
              </a:ln>
            </p:spPr>
            <p:txBody>
              <a:bodyPr/>
              <a:lstStyle/>
              <a:p>
                <a:endParaRPr lang="en-US"/>
              </a:p>
            </p:txBody>
          </p:sp>
        </p:grpSp>
        <p:grpSp>
          <p:nvGrpSpPr>
            <p:cNvPr id="49169" name="Group 18"/>
            <p:cNvGrpSpPr>
              <a:grpSpLocks/>
            </p:cNvGrpSpPr>
            <p:nvPr/>
          </p:nvGrpSpPr>
          <p:grpSpPr bwMode="auto">
            <a:xfrm rot="5400000" flipH="1">
              <a:off x="8572" y="7719"/>
              <a:ext cx="522" cy="669"/>
              <a:chOff x="6911" y="8954"/>
              <a:chExt cx="592" cy="783"/>
            </a:xfrm>
          </p:grpSpPr>
          <p:sp>
            <p:nvSpPr>
              <p:cNvPr id="49173" name="Freeform 25"/>
              <p:cNvSpPr>
                <a:spLocks/>
              </p:cNvSpPr>
              <p:nvPr/>
            </p:nvSpPr>
            <p:spPr bwMode="auto">
              <a:xfrm>
                <a:off x="6911" y="9344"/>
                <a:ext cx="592" cy="393"/>
              </a:xfrm>
              <a:custGeom>
                <a:avLst/>
                <a:gdLst>
                  <a:gd name="T0" fmla="*/ 0 w 592"/>
                  <a:gd name="T1" fmla="*/ 393 h 393"/>
                  <a:gd name="T2" fmla="*/ 162 w 592"/>
                  <a:gd name="T3" fmla="*/ 340 h 393"/>
                  <a:gd name="T4" fmla="*/ 299 w 592"/>
                  <a:gd name="T5" fmla="*/ 256 h 393"/>
                  <a:gd name="T6" fmla="*/ 404 w 592"/>
                  <a:gd name="T7" fmla="*/ 181 h 393"/>
                  <a:gd name="T8" fmla="*/ 489 w 592"/>
                  <a:gd name="T9" fmla="*/ 96 h 393"/>
                  <a:gd name="T10" fmla="*/ 592 w 592"/>
                  <a:gd name="T11" fmla="*/ 0 h 393"/>
                  <a:gd name="T12" fmla="*/ 0 60000 65536"/>
                  <a:gd name="T13" fmla="*/ 0 60000 65536"/>
                  <a:gd name="T14" fmla="*/ 0 60000 65536"/>
                  <a:gd name="T15" fmla="*/ 0 60000 65536"/>
                  <a:gd name="T16" fmla="*/ 0 60000 65536"/>
                  <a:gd name="T17" fmla="*/ 0 60000 65536"/>
                  <a:gd name="T18" fmla="*/ 0 w 592"/>
                  <a:gd name="T19" fmla="*/ 0 h 393"/>
                  <a:gd name="T20" fmla="*/ 592 w 592"/>
                  <a:gd name="T21" fmla="*/ 393 h 393"/>
                </a:gdLst>
                <a:ahLst/>
                <a:cxnLst>
                  <a:cxn ang="T12">
                    <a:pos x="T0" y="T1"/>
                  </a:cxn>
                  <a:cxn ang="T13">
                    <a:pos x="T2" y="T3"/>
                  </a:cxn>
                  <a:cxn ang="T14">
                    <a:pos x="T4" y="T5"/>
                  </a:cxn>
                  <a:cxn ang="T15">
                    <a:pos x="T6" y="T7"/>
                  </a:cxn>
                  <a:cxn ang="T16">
                    <a:pos x="T8" y="T9"/>
                  </a:cxn>
                  <a:cxn ang="T17">
                    <a:pos x="T10" y="T11"/>
                  </a:cxn>
                </a:cxnLst>
                <a:rect l="T18" t="T19" r="T20" b="T21"/>
                <a:pathLst>
                  <a:path w="592" h="393">
                    <a:moveTo>
                      <a:pt x="0" y="393"/>
                    </a:moveTo>
                    <a:cubicBezTo>
                      <a:pt x="27" y="384"/>
                      <a:pt x="112" y="363"/>
                      <a:pt x="162" y="340"/>
                    </a:cubicBezTo>
                    <a:cubicBezTo>
                      <a:pt x="212" y="317"/>
                      <a:pt x="259" y="282"/>
                      <a:pt x="299" y="256"/>
                    </a:cubicBezTo>
                    <a:cubicBezTo>
                      <a:pt x="339" y="230"/>
                      <a:pt x="372" y="208"/>
                      <a:pt x="404" y="181"/>
                    </a:cubicBezTo>
                    <a:cubicBezTo>
                      <a:pt x="436" y="154"/>
                      <a:pt x="458" y="126"/>
                      <a:pt x="489" y="96"/>
                    </a:cubicBezTo>
                    <a:cubicBezTo>
                      <a:pt x="520" y="66"/>
                      <a:pt x="571" y="20"/>
                      <a:pt x="592" y="0"/>
                    </a:cubicBezTo>
                  </a:path>
                </a:pathLst>
              </a:custGeom>
              <a:noFill/>
              <a:ln w="9525">
                <a:solidFill>
                  <a:srgbClr val="732700"/>
                </a:solidFill>
                <a:prstDash val="dash"/>
                <a:round/>
                <a:headEnd/>
                <a:tailEnd/>
              </a:ln>
            </p:spPr>
            <p:txBody>
              <a:bodyPr/>
              <a:lstStyle/>
              <a:p>
                <a:endParaRPr lang="en-US"/>
              </a:p>
            </p:txBody>
          </p:sp>
          <p:sp>
            <p:nvSpPr>
              <p:cNvPr id="49174" name="Freeform 26"/>
              <p:cNvSpPr>
                <a:spLocks/>
              </p:cNvSpPr>
              <p:nvPr/>
            </p:nvSpPr>
            <p:spPr bwMode="auto">
              <a:xfrm flipV="1">
                <a:off x="6911" y="8954"/>
                <a:ext cx="592" cy="393"/>
              </a:xfrm>
              <a:custGeom>
                <a:avLst/>
                <a:gdLst>
                  <a:gd name="T0" fmla="*/ 0 w 592"/>
                  <a:gd name="T1" fmla="*/ 393 h 393"/>
                  <a:gd name="T2" fmla="*/ 162 w 592"/>
                  <a:gd name="T3" fmla="*/ 340 h 393"/>
                  <a:gd name="T4" fmla="*/ 299 w 592"/>
                  <a:gd name="T5" fmla="*/ 256 h 393"/>
                  <a:gd name="T6" fmla="*/ 404 w 592"/>
                  <a:gd name="T7" fmla="*/ 181 h 393"/>
                  <a:gd name="T8" fmla="*/ 489 w 592"/>
                  <a:gd name="T9" fmla="*/ 96 h 393"/>
                  <a:gd name="T10" fmla="*/ 592 w 592"/>
                  <a:gd name="T11" fmla="*/ 0 h 393"/>
                  <a:gd name="T12" fmla="*/ 0 60000 65536"/>
                  <a:gd name="T13" fmla="*/ 0 60000 65536"/>
                  <a:gd name="T14" fmla="*/ 0 60000 65536"/>
                  <a:gd name="T15" fmla="*/ 0 60000 65536"/>
                  <a:gd name="T16" fmla="*/ 0 60000 65536"/>
                  <a:gd name="T17" fmla="*/ 0 60000 65536"/>
                  <a:gd name="T18" fmla="*/ 0 w 592"/>
                  <a:gd name="T19" fmla="*/ 0 h 393"/>
                  <a:gd name="T20" fmla="*/ 592 w 592"/>
                  <a:gd name="T21" fmla="*/ 393 h 393"/>
                </a:gdLst>
                <a:ahLst/>
                <a:cxnLst>
                  <a:cxn ang="T12">
                    <a:pos x="T0" y="T1"/>
                  </a:cxn>
                  <a:cxn ang="T13">
                    <a:pos x="T2" y="T3"/>
                  </a:cxn>
                  <a:cxn ang="T14">
                    <a:pos x="T4" y="T5"/>
                  </a:cxn>
                  <a:cxn ang="T15">
                    <a:pos x="T6" y="T7"/>
                  </a:cxn>
                  <a:cxn ang="T16">
                    <a:pos x="T8" y="T9"/>
                  </a:cxn>
                  <a:cxn ang="T17">
                    <a:pos x="T10" y="T11"/>
                  </a:cxn>
                </a:cxnLst>
                <a:rect l="T18" t="T19" r="T20" b="T21"/>
                <a:pathLst>
                  <a:path w="592" h="393">
                    <a:moveTo>
                      <a:pt x="0" y="393"/>
                    </a:moveTo>
                    <a:cubicBezTo>
                      <a:pt x="27" y="384"/>
                      <a:pt x="112" y="363"/>
                      <a:pt x="162" y="340"/>
                    </a:cubicBezTo>
                    <a:cubicBezTo>
                      <a:pt x="212" y="317"/>
                      <a:pt x="259" y="282"/>
                      <a:pt x="299" y="256"/>
                    </a:cubicBezTo>
                    <a:cubicBezTo>
                      <a:pt x="339" y="230"/>
                      <a:pt x="372" y="208"/>
                      <a:pt x="404" y="181"/>
                    </a:cubicBezTo>
                    <a:cubicBezTo>
                      <a:pt x="436" y="154"/>
                      <a:pt x="458" y="126"/>
                      <a:pt x="489" y="96"/>
                    </a:cubicBezTo>
                    <a:cubicBezTo>
                      <a:pt x="520" y="66"/>
                      <a:pt x="571" y="20"/>
                      <a:pt x="592" y="0"/>
                    </a:cubicBezTo>
                  </a:path>
                </a:pathLst>
              </a:custGeom>
              <a:noFill/>
              <a:ln w="9525">
                <a:solidFill>
                  <a:srgbClr val="732700"/>
                </a:solidFill>
                <a:prstDash val="dash"/>
                <a:round/>
                <a:headEnd/>
                <a:tailEnd/>
              </a:ln>
            </p:spPr>
            <p:txBody>
              <a:bodyPr/>
              <a:lstStyle/>
              <a:p>
                <a:endParaRPr lang="en-US"/>
              </a:p>
            </p:txBody>
          </p:sp>
        </p:grpSp>
        <p:grpSp>
          <p:nvGrpSpPr>
            <p:cNvPr id="49170" name="Group 19"/>
            <p:cNvGrpSpPr>
              <a:grpSpLocks/>
            </p:cNvGrpSpPr>
            <p:nvPr/>
          </p:nvGrpSpPr>
          <p:grpSpPr bwMode="auto">
            <a:xfrm>
              <a:off x="8264" y="8023"/>
              <a:ext cx="1153" cy="1260"/>
              <a:chOff x="5946" y="7731"/>
              <a:chExt cx="1260" cy="1260"/>
            </a:xfrm>
          </p:grpSpPr>
          <p:sp>
            <p:nvSpPr>
              <p:cNvPr id="49171" name="Line 57"/>
              <p:cNvSpPr>
                <a:spLocks noChangeShapeType="1"/>
              </p:cNvSpPr>
              <p:nvPr/>
            </p:nvSpPr>
            <p:spPr bwMode="auto">
              <a:xfrm>
                <a:off x="5946" y="8381"/>
                <a:ext cx="1260" cy="0"/>
              </a:xfrm>
              <a:prstGeom prst="line">
                <a:avLst/>
              </a:prstGeom>
              <a:noFill/>
              <a:ln w="9525">
                <a:solidFill>
                  <a:srgbClr val="732700"/>
                </a:solidFill>
                <a:round/>
                <a:headEnd type="arrow" w="med" len="med"/>
                <a:tailEnd type="arrow" w="med" len="med"/>
              </a:ln>
            </p:spPr>
            <p:txBody>
              <a:bodyPr/>
              <a:lstStyle/>
              <a:p>
                <a:endParaRPr lang="en-US"/>
              </a:p>
            </p:txBody>
          </p:sp>
          <p:sp>
            <p:nvSpPr>
              <p:cNvPr id="49172" name="Line 56"/>
              <p:cNvSpPr>
                <a:spLocks noChangeShapeType="1"/>
              </p:cNvSpPr>
              <p:nvPr/>
            </p:nvSpPr>
            <p:spPr bwMode="auto">
              <a:xfrm rot="-5400000">
                <a:off x="5946" y="8361"/>
                <a:ext cx="1260" cy="0"/>
              </a:xfrm>
              <a:prstGeom prst="line">
                <a:avLst/>
              </a:prstGeom>
              <a:noFill/>
              <a:ln w="9525">
                <a:solidFill>
                  <a:srgbClr val="732700"/>
                </a:solidFill>
                <a:round/>
                <a:headEnd type="arrow" w="med" len="med"/>
                <a:tailEnd type="arrow" w="med" len="med"/>
              </a:ln>
            </p:spPr>
            <p:txBody>
              <a:bodyPr/>
              <a:lstStyle/>
              <a:p>
                <a:endParaRPr lang="en-US"/>
              </a:p>
            </p:txBody>
          </p:sp>
        </p:gr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1" name="TextBox 2"/>
          <p:cNvSpPr txBox="1">
            <a:spLocks noChangeArrowheads="1"/>
          </p:cNvSpPr>
          <p:nvPr/>
        </p:nvSpPr>
        <p:spPr bwMode="auto">
          <a:xfrm>
            <a:off x="0" y="477838"/>
            <a:ext cx="9144000" cy="2862262"/>
          </a:xfrm>
          <a:prstGeom prst="rect">
            <a:avLst/>
          </a:prstGeom>
          <a:noFill/>
          <a:ln w="9525">
            <a:noFill/>
            <a:miter lim="800000"/>
            <a:headEnd/>
            <a:tailEnd/>
          </a:ln>
        </p:spPr>
        <p:txBody>
          <a:bodyPr>
            <a:spAutoFit/>
          </a:bodyPr>
          <a:lstStyle/>
          <a:p>
            <a:pPr algn="ctr"/>
            <a:endParaRPr lang="en-US" sz="3600" b="1">
              <a:solidFill>
                <a:srgbClr val="660066"/>
              </a:solidFill>
              <a:latin typeface="Arial Black"/>
              <a:ea typeface="Arial Black"/>
              <a:cs typeface="Arial Black"/>
            </a:endParaRPr>
          </a:p>
          <a:p>
            <a:pPr algn="ctr"/>
            <a:endParaRPr lang="en-US" sz="3600" b="1">
              <a:solidFill>
                <a:srgbClr val="660066"/>
              </a:solidFill>
              <a:latin typeface="Arial Black"/>
              <a:ea typeface="Arial Black"/>
              <a:cs typeface="Arial Black"/>
            </a:endParaRPr>
          </a:p>
          <a:p>
            <a:pPr algn="ctr"/>
            <a:endParaRPr lang="en-US" sz="3600" b="1">
              <a:solidFill>
                <a:srgbClr val="660066"/>
              </a:solidFill>
              <a:latin typeface="Arial Black"/>
              <a:ea typeface="Arial Black"/>
              <a:cs typeface="Arial Black"/>
            </a:endParaRPr>
          </a:p>
          <a:p>
            <a:pPr algn="ctr"/>
            <a:endParaRPr lang="en-US" sz="3600" b="1">
              <a:solidFill>
                <a:srgbClr val="660066"/>
              </a:solidFill>
              <a:latin typeface="Arial Black"/>
              <a:ea typeface="Arial Black"/>
              <a:cs typeface="Arial Black"/>
            </a:endParaRPr>
          </a:p>
          <a:p>
            <a:pPr algn="ctr"/>
            <a:r>
              <a:rPr lang="en-US" sz="3600" b="1">
                <a:solidFill>
                  <a:srgbClr val="660066"/>
                </a:solidFill>
                <a:latin typeface="Arial Black"/>
                <a:ea typeface="Arial Black"/>
                <a:cs typeface="Arial Black"/>
              </a:rPr>
              <a:t>What is a System?</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49" name="TextBox 2"/>
          <p:cNvSpPr txBox="1">
            <a:spLocks noChangeArrowheads="1"/>
          </p:cNvSpPr>
          <p:nvPr/>
        </p:nvSpPr>
        <p:spPr bwMode="auto">
          <a:xfrm>
            <a:off x="0" y="647700"/>
            <a:ext cx="9144000" cy="646113"/>
          </a:xfrm>
          <a:prstGeom prst="rect">
            <a:avLst/>
          </a:prstGeom>
          <a:noFill/>
          <a:ln w="9525">
            <a:noFill/>
            <a:miter lim="800000"/>
            <a:headEnd/>
            <a:tailEnd/>
          </a:ln>
        </p:spPr>
        <p:txBody>
          <a:bodyPr>
            <a:spAutoFit/>
          </a:bodyPr>
          <a:lstStyle/>
          <a:p>
            <a:pPr algn="ctr"/>
            <a:r>
              <a:rPr lang="en-US" sz="3600">
                <a:solidFill>
                  <a:srgbClr val="660066"/>
                </a:solidFill>
                <a:latin typeface="Arial Black"/>
                <a:ea typeface="Arial Black"/>
                <a:cs typeface="Arial Black"/>
              </a:rPr>
              <a:t>What is a System?</a:t>
            </a:r>
          </a:p>
        </p:txBody>
      </p:sp>
      <p:sp>
        <p:nvSpPr>
          <p:cNvPr id="53250" name="TextBox 3"/>
          <p:cNvSpPr txBox="1">
            <a:spLocks noChangeArrowheads="1"/>
          </p:cNvSpPr>
          <p:nvPr/>
        </p:nvSpPr>
        <p:spPr bwMode="auto">
          <a:xfrm>
            <a:off x="1012825" y="1839913"/>
            <a:ext cx="7227888" cy="2062162"/>
          </a:xfrm>
          <a:prstGeom prst="rect">
            <a:avLst/>
          </a:prstGeom>
          <a:noFill/>
          <a:ln w="9525">
            <a:noFill/>
            <a:miter lim="800000"/>
            <a:headEnd/>
            <a:tailEnd/>
          </a:ln>
        </p:spPr>
        <p:txBody>
          <a:bodyPr>
            <a:spAutoFit/>
          </a:bodyPr>
          <a:lstStyle/>
          <a:p>
            <a:pPr>
              <a:spcAft>
                <a:spcPts val="1200"/>
              </a:spcAft>
            </a:pPr>
            <a:r>
              <a:rPr lang="en-US" sz="3200">
                <a:cs typeface="Arial" charset="0"/>
              </a:rPr>
              <a:t>A system is an </a:t>
            </a:r>
            <a:r>
              <a:rPr lang="en-US" sz="3200" b="1" u="sng">
                <a:cs typeface="Arial" charset="0"/>
              </a:rPr>
              <a:t>interconnected</a:t>
            </a:r>
            <a:r>
              <a:rPr lang="en-US" sz="3200">
                <a:cs typeface="Arial" charset="0"/>
              </a:rPr>
              <a:t> set </a:t>
            </a:r>
            <a:br>
              <a:rPr lang="en-US" sz="3200">
                <a:cs typeface="Arial" charset="0"/>
              </a:rPr>
            </a:br>
            <a:r>
              <a:rPr lang="en-US" sz="3200">
                <a:cs typeface="Arial" charset="0"/>
              </a:rPr>
              <a:t>of </a:t>
            </a:r>
            <a:r>
              <a:rPr lang="en-US" sz="3200" u="sng">
                <a:cs typeface="Arial" charset="0"/>
              </a:rPr>
              <a:t>elements</a:t>
            </a:r>
            <a:r>
              <a:rPr lang="en-US" sz="3200">
                <a:cs typeface="Arial" charset="0"/>
              </a:rPr>
              <a:t> that is coherently </a:t>
            </a:r>
            <a:r>
              <a:rPr lang="en-US" sz="3200" b="1" u="sng">
                <a:cs typeface="Arial" charset="0"/>
              </a:rPr>
              <a:t>organized</a:t>
            </a:r>
            <a:r>
              <a:rPr lang="en-US" sz="3200">
                <a:cs typeface="Arial" charset="0"/>
              </a:rPr>
              <a:t> in a way that </a:t>
            </a:r>
            <a:r>
              <a:rPr lang="en-US" sz="3200" b="1" u="sng">
                <a:cs typeface="Arial" charset="0"/>
              </a:rPr>
              <a:t>achieves</a:t>
            </a:r>
            <a:r>
              <a:rPr lang="en-US" sz="3200">
                <a:cs typeface="Arial" charset="0"/>
              </a:rPr>
              <a:t> something.</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7" name="TextBox 2"/>
          <p:cNvSpPr txBox="1">
            <a:spLocks noChangeArrowheads="1"/>
          </p:cNvSpPr>
          <p:nvPr/>
        </p:nvSpPr>
        <p:spPr bwMode="auto">
          <a:xfrm>
            <a:off x="0" y="254000"/>
            <a:ext cx="9144000" cy="646113"/>
          </a:xfrm>
          <a:prstGeom prst="rect">
            <a:avLst/>
          </a:prstGeom>
          <a:noFill/>
          <a:ln w="9525">
            <a:noFill/>
            <a:miter lim="800000"/>
            <a:headEnd/>
            <a:tailEnd/>
          </a:ln>
        </p:spPr>
        <p:txBody>
          <a:bodyPr>
            <a:spAutoFit/>
          </a:bodyPr>
          <a:lstStyle/>
          <a:p>
            <a:pPr algn="ctr"/>
            <a:r>
              <a:rPr lang="en-US" sz="3600">
                <a:solidFill>
                  <a:srgbClr val="660066"/>
                </a:solidFill>
                <a:latin typeface="Arial Black"/>
                <a:ea typeface="Arial Black"/>
                <a:cs typeface="Arial Black"/>
              </a:rPr>
              <a:t>One View of Systems</a:t>
            </a:r>
          </a:p>
        </p:txBody>
      </p:sp>
      <p:pic>
        <p:nvPicPr>
          <p:cNvPr id="55298" name="Picture 11" descr="SystemsDrawings.jpg"/>
          <p:cNvPicPr>
            <a:picLocks noChangeAspect="1"/>
          </p:cNvPicPr>
          <p:nvPr/>
        </p:nvPicPr>
        <p:blipFill>
          <a:blip r:embed="rId3"/>
          <a:srcRect/>
          <a:stretch>
            <a:fillRect/>
          </a:stretch>
        </p:blipFill>
        <p:spPr bwMode="auto">
          <a:xfrm>
            <a:off x="849313" y="1128713"/>
            <a:ext cx="7445375" cy="4999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153400" cy="1981200"/>
          </a:xfrm>
        </p:spPr>
        <p:txBody>
          <a:bodyPr>
            <a:normAutofit lnSpcReduction="10000"/>
          </a:bodyPr>
          <a:lstStyle/>
          <a:p>
            <a:pPr marL="0" indent="0">
              <a:buFont typeface="Arial" charset="0"/>
              <a:buNone/>
              <a:defRPr/>
            </a:pPr>
            <a:r>
              <a:rPr lang="en-US" dirty="0" smtClean="0"/>
              <a:t>A collection of individual agents who have the freedom to act in unpredictable ways, and whose actions are interconnected such that they produce system-wide patterns.</a:t>
            </a:r>
          </a:p>
        </p:txBody>
      </p:sp>
      <p:sp>
        <p:nvSpPr>
          <p:cNvPr id="57346" name="Title 3"/>
          <p:cNvSpPr>
            <a:spLocks noGrp="1"/>
          </p:cNvSpPr>
          <p:nvPr>
            <p:ph type="title"/>
          </p:nvPr>
        </p:nvSpPr>
        <p:spPr/>
        <p:txBody>
          <a:bodyPr/>
          <a:lstStyle/>
          <a:p>
            <a:r>
              <a:rPr lang="en-US" sz="2800" b="1" smtClean="0">
                <a:solidFill>
                  <a:srgbClr val="660066"/>
                </a:solidFill>
                <a:latin typeface="Arial Black"/>
                <a:ea typeface="Arial Black"/>
                <a:cs typeface="Arial Black"/>
              </a:rPr>
              <a:t>Complex Adaptive System (CAS)</a:t>
            </a:r>
            <a:br>
              <a:rPr lang="en-US" sz="2800" b="1" smtClean="0">
                <a:solidFill>
                  <a:srgbClr val="660066"/>
                </a:solidFill>
                <a:latin typeface="Arial Black"/>
                <a:ea typeface="Arial Black"/>
                <a:cs typeface="Arial Black"/>
              </a:rPr>
            </a:br>
            <a:r>
              <a:rPr lang="en-US" sz="2800" b="1" smtClean="0">
                <a:solidFill>
                  <a:srgbClr val="660066"/>
                </a:solidFill>
                <a:latin typeface="Arial Black"/>
                <a:ea typeface="Arial Black"/>
                <a:cs typeface="Arial Black"/>
              </a:rPr>
              <a:t>Self-organizing System</a:t>
            </a:r>
            <a:endParaRPr lang="en-US" sz="2800" smtClean="0"/>
          </a:p>
        </p:txBody>
      </p:sp>
      <p:cxnSp>
        <p:nvCxnSpPr>
          <p:cNvPr id="30" name="Straight Arrow Connector 29"/>
          <p:cNvCxnSpPr/>
          <p:nvPr/>
        </p:nvCxnSpPr>
        <p:spPr>
          <a:xfrm rot="16200000" flipV="1">
            <a:off x="3086100" y="5295900"/>
            <a:ext cx="381000" cy="304800"/>
          </a:xfrm>
          <a:prstGeom prst="straightConnector1">
            <a:avLst/>
          </a:prstGeom>
          <a:ln w="15240">
            <a:solidFill>
              <a:srgbClr val="663300"/>
            </a:solidFill>
            <a:headEnd type="none" w="lg" len="lg"/>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a:off x="2590800" y="5257800"/>
            <a:ext cx="228600" cy="76200"/>
          </a:xfrm>
          <a:prstGeom prst="straightConnector1">
            <a:avLst/>
          </a:prstGeom>
          <a:ln w="15240">
            <a:solidFill>
              <a:srgbClr val="663300"/>
            </a:solidFill>
            <a:headEnd type="none" w="lg" len="lg"/>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3657600" y="5943600"/>
            <a:ext cx="1295400" cy="228600"/>
          </a:xfrm>
          <a:prstGeom prst="straightConnector1">
            <a:avLst/>
          </a:prstGeom>
          <a:ln w="15240">
            <a:solidFill>
              <a:srgbClr val="663300"/>
            </a:solidFill>
            <a:prstDash val="lgDash"/>
            <a:headEnd type="triangle" w="lg" len="lg"/>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5562600" y="5181600"/>
            <a:ext cx="304800" cy="228600"/>
          </a:xfrm>
          <a:prstGeom prst="straightConnector1">
            <a:avLst/>
          </a:prstGeom>
          <a:ln w="15240">
            <a:solidFill>
              <a:srgbClr val="663300"/>
            </a:solidFill>
            <a:prstDash val="sysDot"/>
            <a:headEnd type="triangle" w="lg" len="lg"/>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267075" y="5086350"/>
            <a:ext cx="609600" cy="228600"/>
          </a:xfrm>
          <a:prstGeom prst="straightConnector1">
            <a:avLst/>
          </a:prstGeom>
          <a:ln w="15240" cmpd="sng">
            <a:solidFill>
              <a:srgbClr val="663300"/>
            </a:solidFill>
            <a:prstDash val="sysDash"/>
            <a:headEnd type="triangle" w="lg" len="lg"/>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495800" y="5486400"/>
            <a:ext cx="914400" cy="76200"/>
          </a:xfrm>
          <a:prstGeom prst="straightConnector1">
            <a:avLst/>
          </a:prstGeom>
          <a:ln w="15240">
            <a:solidFill>
              <a:srgbClr val="663300"/>
            </a:solidFill>
            <a:prstDash val="lgDashDot"/>
            <a:headEnd type="none" w="lg" len="lg"/>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5400000" flipH="1" flipV="1">
            <a:off x="4800601" y="5591175"/>
            <a:ext cx="762000" cy="3175"/>
          </a:xfrm>
          <a:prstGeom prst="straightConnector1">
            <a:avLst/>
          </a:prstGeom>
          <a:ln w="15240">
            <a:solidFill>
              <a:srgbClr val="663300"/>
            </a:solidFill>
            <a:headEnd type="triangle" w="lg" len="lg"/>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5334000" y="5638800"/>
            <a:ext cx="609600" cy="457200"/>
          </a:xfrm>
          <a:prstGeom prst="straightConnector1">
            <a:avLst/>
          </a:prstGeom>
          <a:ln w="15240">
            <a:solidFill>
              <a:srgbClr val="663300"/>
            </a:solidFill>
            <a:prstDash val="dash"/>
            <a:headEnd type="none" w="lg" len="lg"/>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4495800" y="5105400"/>
            <a:ext cx="304800" cy="266700"/>
          </a:xfrm>
          <a:prstGeom prst="straightConnector1">
            <a:avLst/>
          </a:prstGeom>
          <a:ln w="15240">
            <a:solidFill>
              <a:srgbClr val="663300"/>
            </a:solidFill>
            <a:headEnd type="triangle" w="lg" len="lg"/>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40" idx="4"/>
            <a:endCxn id="36" idx="0"/>
          </p:cNvCxnSpPr>
          <p:nvPr/>
        </p:nvCxnSpPr>
        <p:spPr>
          <a:xfrm rot="5400000">
            <a:off x="5943601" y="5295900"/>
            <a:ext cx="228600" cy="3175"/>
          </a:xfrm>
          <a:prstGeom prst="straightConnector1">
            <a:avLst/>
          </a:prstGeom>
          <a:ln w="15240">
            <a:solidFill>
              <a:srgbClr val="663300"/>
            </a:solidFill>
            <a:headEnd type="none" w="lg" len="lg"/>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10800000">
            <a:off x="4419600" y="5638800"/>
            <a:ext cx="609600" cy="457200"/>
          </a:xfrm>
          <a:prstGeom prst="straightConnector1">
            <a:avLst/>
          </a:prstGeom>
          <a:ln w="15240">
            <a:solidFill>
              <a:srgbClr val="663300"/>
            </a:solidFill>
            <a:prstDash val="lgDashDotDot"/>
            <a:headEnd type="triangle" w="lg" len="lg"/>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2743200" y="5486400"/>
            <a:ext cx="1066800" cy="1588"/>
          </a:xfrm>
          <a:prstGeom prst="straightConnector1">
            <a:avLst/>
          </a:prstGeom>
          <a:ln w="15240" cap="flat">
            <a:solidFill>
              <a:srgbClr val="663300"/>
            </a:solidFill>
            <a:prstDash val="sysDot"/>
            <a:round/>
            <a:headEnd type="triangle" w="lg" len="lg"/>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7" name="Content Placeholder 2"/>
          <p:cNvSpPr txBox="1">
            <a:spLocks/>
          </p:cNvSpPr>
          <p:nvPr/>
        </p:nvSpPr>
        <p:spPr bwMode="auto">
          <a:xfrm>
            <a:off x="5638800" y="5791200"/>
            <a:ext cx="2819400" cy="685800"/>
          </a:xfrm>
          <a:prstGeom prst="rect">
            <a:avLst/>
          </a:prstGeom>
          <a:noFill/>
          <a:ln w="9525">
            <a:noFill/>
            <a:miter lim="800000"/>
            <a:headEnd/>
            <a:tailEnd/>
          </a:ln>
        </p:spPr>
        <p:txBody>
          <a:bodyPr/>
          <a:lstStyle/>
          <a:p>
            <a:pPr defTabSz="914400">
              <a:spcBef>
                <a:spcPct val="20000"/>
              </a:spcBef>
            </a:pPr>
            <a:r>
              <a:rPr lang="en-US" sz="2400" i="1">
                <a:solidFill>
                  <a:srgbClr val="663300"/>
                </a:solidFill>
                <a:latin typeface="Verdana" pitchFamily="34" charset="0"/>
              </a:rPr>
              <a:t>Agents interact</a:t>
            </a:r>
          </a:p>
        </p:txBody>
      </p:sp>
      <p:sp>
        <p:nvSpPr>
          <p:cNvPr id="29" name="Oval 28"/>
          <p:cNvSpPr/>
          <p:nvPr/>
        </p:nvSpPr>
        <p:spPr>
          <a:xfrm>
            <a:off x="2514600" y="5410200"/>
            <a:ext cx="228600" cy="228600"/>
          </a:xfrm>
          <a:prstGeom prst="ellipse">
            <a:avLst/>
          </a:prstGeom>
          <a:solidFill>
            <a:srgbClr val="E8E1C2"/>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31" name="Oval 30"/>
          <p:cNvSpPr/>
          <p:nvPr/>
        </p:nvSpPr>
        <p:spPr>
          <a:xfrm>
            <a:off x="2743200" y="4953000"/>
            <a:ext cx="533400" cy="304800"/>
          </a:xfrm>
          <a:prstGeom prst="ellipse">
            <a:avLst/>
          </a:prstGeom>
          <a:solidFill>
            <a:srgbClr val="663300">
              <a:alpha val="65000"/>
            </a:srgbClr>
          </a:solidFill>
          <a:ln w="12700">
            <a:solidFill>
              <a:srgbClr val="6C5C44"/>
            </a:solidFill>
          </a:ln>
          <a:scene3d>
            <a:camera prst="orthographicFront">
              <a:rot lat="0" lon="0" rev="0"/>
            </a:camera>
            <a:lightRig rig="threePt" dir="t">
              <a:rot lat="0" lon="0" rev="1200000"/>
            </a:lightRig>
          </a:scene3d>
          <a:sp3d>
            <a:bevelT w="127000" h="127000"/>
          </a:sp3d>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32" name="Oval 31"/>
          <p:cNvSpPr/>
          <p:nvPr/>
        </p:nvSpPr>
        <p:spPr>
          <a:xfrm>
            <a:off x="3352800" y="5638800"/>
            <a:ext cx="304800" cy="457200"/>
          </a:xfrm>
          <a:prstGeom prst="ellipse">
            <a:avLst/>
          </a:prstGeom>
          <a:gradFill>
            <a:gsLst>
              <a:gs pos="0">
                <a:srgbClr val="6C5C44"/>
              </a:gs>
              <a:gs pos="94000">
                <a:srgbClr val="CCC099"/>
              </a:gs>
            </a:gsLst>
            <a:lin ang="16200000" scaled="0"/>
          </a:gradFill>
          <a:ln w="25400">
            <a:solidFill>
              <a:srgbClr val="CCC099"/>
            </a:solidFill>
          </a:ln>
          <a:scene3d>
            <a:camera prst="orthographicFront">
              <a:rot lat="0" lon="0" rev="0"/>
            </a:camera>
            <a:lightRig rig="threePt" dir="t">
              <a:rot lat="0" lon="0" rev="1200000"/>
            </a:lightRig>
          </a:scene3d>
          <a:sp3d>
            <a:bevelT w="38100" h="38100"/>
          </a:sp3d>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34" name="Oval 33"/>
          <p:cNvSpPr/>
          <p:nvPr/>
        </p:nvSpPr>
        <p:spPr>
          <a:xfrm>
            <a:off x="3810000" y="5257800"/>
            <a:ext cx="685800" cy="457200"/>
          </a:xfrm>
          <a:prstGeom prst="ellipse">
            <a:avLst/>
          </a:prstGeom>
          <a:gradFill>
            <a:gsLst>
              <a:gs pos="0">
                <a:srgbClr val="663300"/>
              </a:gs>
              <a:gs pos="84000">
                <a:srgbClr val="6C5C44"/>
              </a:gs>
            </a:gsLst>
            <a:lin ang="16200000" scaled="1"/>
          </a:gra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35" name="Oval 34"/>
          <p:cNvSpPr/>
          <p:nvPr/>
        </p:nvSpPr>
        <p:spPr>
          <a:xfrm>
            <a:off x="4800600" y="4953000"/>
            <a:ext cx="914400" cy="228600"/>
          </a:xfrm>
          <a:prstGeom prst="ellipse">
            <a:avLst/>
          </a:prstGeom>
          <a:solidFill>
            <a:srgbClr val="E8E1C2">
              <a:alpha val="80000"/>
            </a:srgbClr>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36" name="Oval 35"/>
          <p:cNvSpPr/>
          <p:nvPr/>
        </p:nvSpPr>
        <p:spPr>
          <a:xfrm>
            <a:off x="5410200" y="5410200"/>
            <a:ext cx="1295400" cy="228600"/>
          </a:xfrm>
          <a:prstGeom prst="ellipse">
            <a:avLst/>
          </a:prstGeom>
          <a:solidFill>
            <a:srgbClr val="663300">
              <a:alpha val="50000"/>
            </a:srgbClr>
          </a:solidFill>
          <a:ln>
            <a:solidFill>
              <a:srgbClr val="6C5C44"/>
            </a:solidFill>
          </a:ln>
          <a:scene3d>
            <a:camera prst="orthographicFront">
              <a:rot lat="0" lon="0" rev="0"/>
            </a:camera>
            <a:lightRig rig="threePt" dir="t">
              <a:rot lat="0" lon="0" rev="1200000"/>
            </a:lightRig>
          </a:scene3d>
          <a:sp3d>
            <a:bevelT w="127000" h="127000"/>
          </a:sp3d>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38" name="Oval 37"/>
          <p:cNvSpPr/>
          <p:nvPr/>
        </p:nvSpPr>
        <p:spPr>
          <a:xfrm>
            <a:off x="5029200" y="6019800"/>
            <a:ext cx="304800" cy="304800"/>
          </a:xfrm>
          <a:prstGeom prst="ellipse">
            <a:avLst/>
          </a:prstGeom>
          <a:gradFill>
            <a:gsLst>
              <a:gs pos="0">
                <a:srgbClr val="6C5C44">
                  <a:alpha val="50000"/>
                </a:srgbClr>
              </a:gs>
              <a:gs pos="94000">
                <a:srgbClr val="CCC099">
                  <a:alpha val="50000"/>
                </a:srgbClr>
              </a:gs>
              <a:gs pos="100000">
                <a:schemeClr val="accent1">
                  <a:tint val="23500"/>
                  <a:satMod val="160000"/>
                </a:schemeClr>
              </a:gs>
            </a:gsLst>
            <a:lin ang="16200000" scaled="0"/>
          </a:gradFill>
          <a:ln>
            <a:solidFill>
              <a:srgbClr val="6C5C44"/>
            </a:solidFill>
          </a:ln>
          <a:scene3d>
            <a:camera prst="orthographicFront">
              <a:rot lat="0" lon="0" rev="0"/>
            </a:camera>
            <a:lightRig rig="threePt" dir="t">
              <a:rot lat="0" lon="0" rev="1200000"/>
            </a:lightRig>
          </a:scene3d>
          <a:sp3d>
            <a:bevelT w="127000" h="127000"/>
          </a:sp3d>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40" name="Oval 39"/>
          <p:cNvSpPr/>
          <p:nvPr/>
        </p:nvSpPr>
        <p:spPr>
          <a:xfrm>
            <a:off x="5867400" y="4800600"/>
            <a:ext cx="381000" cy="381000"/>
          </a:xfrm>
          <a:prstGeom prst="ellipse">
            <a:avLst/>
          </a:prstGeom>
          <a:gradFill>
            <a:gsLst>
              <a:gs pos="0">
                <a:srgbClr val="6C5C44"/>
              </a:gs>
              <a:gs pos="94000">
                <a:srgbClr val="CCC099"/>
              </a:gs>
            </a:gsLst>
            <a:lin ang="16200000" scaled="0"/>
          </a:gradFill>
          <a:ln w="19050">
            <a:solidFill>
              <a:srgbClr val="CCC099"/>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cxnSp>
        <p:nvCxnSpPr>
          <p:cNvPr id="76" name="Straight Arrow Connector 75"/>
          <p:cNvCxnSpPr/>
          <p:nvPr/>
        </p:nvCxnSpPr>
        <p:spPr>
          <a:xfrm flipV="1">
            <a:off x="3200400" y="4895850"/>
            <a:ext cx="2667000" cy="76200"/>
          </a:xfrm>
          <a:prstGeom prst="straightConnector1">
            <a:avLst/>
          </a:prstGeom>
          <a:ln w="15240">
            <a:solidFill>
              <a:srgbClr val="663300"/>
            </a:solidFill>
            <a:prstDash val="lgDashDotDot"/>
            <a:headEnd type="triangle" w="lg" len="lg"/>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145">
                                          <p:stCondLst>
                                            <p:cond delay="0"/>
                                          </p:stCondLst>
                                        </p:cTn>
                                        <p:tgtEl>
                                          <p:spTgt spid="31"/>
                                        </p:tgtEl>
                                      </p:cBhvr>
                                    </p:animEffect>
                                    <p:anim calcmode="lin" valueType="num">
                                      <p:cBhvr>
                                        <p:cTn id="8" dur="456"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31"/>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31"/>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31"/>
                                        </p:tgtEl>
                                        <p:attrNameLst>
                                          <p:attrName>ppt_y</p:attrName>
                                        </p:attrNameLst>
                                      </p:cBhvr>
                                      <p:tavLst>
                                        <p:tav tm="0" fmla="#ppt_y-sin(pi*$)/81">
                                          <p:val>
                                            <p:fltVal val="0"/>
                                          </p:val>
                                        </p:tav>
                                        <p:tav tm="100000">
                                          <p:val>
                                            <p:fltVal val="1"/>
                                          </p:val>
                                        </p:tav>
                                      </p:tavLst>
                                    </p:anim>
                                    <p:animScale>
                                      <p:cBhvr>
                                        <p:cTn id="13" dur="7">
                                          <p:stCondLst>
                                            <p:cond delay="163"/>
                                          </p:stCondLst>
                                        </p:cTn>
                                        <p:tgtEl>
                                          <p:spTgt spid="31"/>
                                        </p:tgtEl>
                                      </p:cBhvr>
                                      <p:to x="100000" y="60000"/>
                                    </p:animScale>
                                    <p:animScale>
                                      <p:cBhvr>
                                        <p:cTn id="14" dur="42" decel="50000">
                                          <p:stCondLst>
                                            <p:cond delay="169"/>
                                          </p:stCondLst>
                                        </p:cTn>
                                        <p:tgtEl>
                                          <p:spTgt spid="31"/>
                                        </p:tgtEl>
                                      </p:cBhvr>
                                      <p:to x="100000" y="100000"/>
                                    </p:animScale>
                                    <p:animScale>
                                      <p:cBhvr>
                                        <p:cTn id="15" dur="7">
                                          <p:stCondLst>
                                            <p:cond delay="328"/>
                                          </p:stCondLst>
                                        </p:cTn>
                                        <p:tgtEl>
                                          <p:spTgt spid="31"/>
                                        </p:tgtEl>
                                      </p:cBhvr>
                                      <p:to x="100000" y="80000"/>
                                    </p:animScale>
                                    <p:animScale>
                                      <p:cBhvr>
                                        <p:cTn id="16" dur="42" decel="50000">
                                          <p:stCondLst>
                                            <p:cond delay="335"/>
                                          </p:stCondLst>
                                        </p:cTn>
                                        <p:tgtEl>
                                          <p:spTgt spid="31"/>
                                        </p:tgtEl>
                                      </p:cBhvr>
                                      <p:to x="100000" y="100000"/>
                                    </p:animScale>
                                    <p:animScale>
                                      <p:cBhvr>
                                        <p:cTn id="17" dur="7">
                                          <p:stCondLst>
                                            <p:cond delay="411"/>
                                          </p:stCondLst>
                                        </p:cTn>
                                        <p:tgtEl>
                                          <p:spTgt spid="31"/>
                                        </p:tgtEl>
                                      </p:cBhvr>
                                      <p:to x="100000" y="90000"/>
                                    </p:animScale>
                                    <p:animScale>
                                      <p:cBhvr>
                                        <p:cTn id="18" dur="42" decel="50000">
                                          <p:stCondLst>
                                            <p:cond delay="417"/>
                                          </p:stCondLst>
                                        </p:cTn>
                                        <p:tgtEl>
                                          <p:spTgt spid="31"/>
                                        </p:tgtEl>
                                      </p:cBhvr>
                                      <p:to x="100000" y="100000"/>
                                    </p:animScale>
                                    <p:animScale>
                                      <p:cBhvr>
                                        <p:cTn id="19" dur="7">
                                          <p:stCondLst>
                                            <p:cond delay="452"/>
                                          </p:stCondLst>
                                        </p:cTn>
                                        <p:tgtEl>
                                          <p:spTgt spid="31"/>
                                        </p:tgtEl>
                                      </p:cBhvr>
                                      <p:to x="100000" y="95000"/>
                                    </p:animScale>
                                    <p:animScale>
                                      <p:cBhvr>
                                        <p:cTn id="20" dur="42" decel="50000">
                                          <p:stCondLst>
                                            <p:cond delay="459"/>
                                          </p:stCondLst>
                                        </p:cTn>
                                        <p:tgtEl>
                                          <p:spTgt spid="31"/>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down)">
                                      <p:cBhvr>
                                        <p:cTn id="23" dur="290">
                                          <p:stCondLst>
                                            <p:cond delay="0"/>
                                          </p:stCondLst>
                                        </p:cTn>
                                        <p:tgtEl>
                                          <p:spTgt spid="38"/>
                                        </p:tgtEl>
                                      </p:cBhvr>
                                    </p:animEffect>
                                    <p:anim calcmode="lin" valueType="num">
                                      <p:cBhvr>
                                        <p:cTn id="24" dur="911"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5" dur="332"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6" dur="332" tmFilter="0, 0; 0.125,0.2665; 0.25,0.4; 0.375,0.465; 0.5,0.5;  0.625,0.535; 0.75,0.6; 0.875,0.7335; 1,1">
                                          <p:stCondLst>
                                            <p:cond delay="332"/>
                                          </p:stCondLst>
                                        </p:cTn>
                                        <p:tgtEl>
                                          <p:spTgt spid="38"/>
                                        </p:tgtEl>
                                        <p:attrNameLst>
                                          <p:attrName>ppt_y</p:attrName>
                                        </p:attrNameLst>
                                      </p:cBhvr>
                                      <p:tavLst>
                                        <p:tav tm="0" fmla="#ppt_y-sin(pi*$)/9">
                                          <p:val>
                                            <p:fltVal val="0"/>
                                          </p:val>
                                        </p:tav>
                                        <p:tav tm="100000">
                                          <p:val>
                                            <p:fltVal val="1"/>
                                          </p:val>
                                        </p:tav>
                                      </p:tavLst>
                                    </p:anim>
                                    <p:anim calcmode="lin" valueType="num">
                                      <p:cBhvr>
                                        <p:cTn id="27" dur="166" tmFilter="0, 0; 0.125,0.2665; 0.25,0.4; 0.375,0.465; 0.5,0.5;  0.625,0.535; 0.75,0.6; 0.875,0.7335; 1,1">
                                          <p:stCondLst>
                                            <p:cond delay="662"/>
                                          </p:stCondLst>
                                        </p:cTn>
                                        <p:tgtEl>
                                          <p:spTgt spid="38"/>
                                        </p:tgtEl>
                                        <p:attrNameLst>
                                          <p:attrName>ppt_y</p:attrName>
                                        </p:attrNameLst>
                                      </p:cBhvr>
                                      <p:tavLst>
                                        <p:tav tm="0" fmla="#ppt_y-sin(pi*$)/27">
                                          <p:val>
                                            <p:fltVal val="0"/>
                                          </p:val>
                                        </p:tav>
                                        <p:tav tm="100000">
                                          <p:val>
                                            <p:fltVal val="1"/>
                                          </p:val>
                                        </p:tav>
                                      </p:tavLst>
                                    </p:anim>
                                    <p:anim calcmode="lin" valueType="num">
                                      <p:cBhvr>
                                        <p:cTn id="28" dur="82" tmFilter="0, 0; 0.125,0.2665; 0.25,0.4; 0.375,0.465; 0.5,0.5;  0.625,0.535; 0.75,0.6; 0.875,0.7335; 1,1">
                                          <p:stCondLst>
                                            <p:cond delay="828"/>
                                          </p:stCondLst>
                                        </p:cTn>
                                        <p:tgtEl>
                                          <p:spTgt spid="38"/>
                                        </p:tgtEl>
                                        <p:attrNameLst>
                                          <p:attrName>ppt_y</p:attrName>
                                        </p:attrNameLst>
                                      </p:cBhvr>
                                      <p:tavLst>
                                        <p:tav tm="0" fmla="#ppt_y-sin(pi*$)/81">
                                          <p:val>
                                            <p:fltVal val="0"/>
                                          </p:val>
                                        </p:tav>
                                        <p:tav tm="100000">
                                          <p:val>
                                            <p:fltVal val="1"/>
                                          </p:val>
                                        </p:tav>
                                      </p:tavLst>
                                    </p:anim>
                                    <p:animScale>
                                      <p:cBhvr>
                                        <p:cTn id="29" dur="13">
                                          <p:stCondLst>
                                            <p:cond delay="325"/>
                                          </p:stCondLst>
                                        </p:cTn>
                                        <p:tgtEl>
                                          <p:spTgt spid="38"/>
                                        </p:tgtEl>
                                      </p:cBhvr>
                                      <p:to x="100000" y="60000"/>
                                    </p:animScale>
                                    <p:animScale>
                                      <p:cBhvr>
                                        <p:cTn id="30" dur="83" decel="50000">
                                          <p:stCondLst>
                                            <p:cond delay="338"/>
                                          </p:stCondLst>
                                        </p:cTn>
                                        <p:tgtEl>
                                          <p:spTgt spid="38"/>
                                        </p:tgtEl>
                                      </p:cBhvr>
                                      <p:to x="100000" y="100000"/>
                                    </p:animScale>
                                    <p:animScale>
                                      <p:cBhvr>
                                        <p:cTn id="31" dur="13">
                                          <p:stCondLst>
                                            <p:cond delay="656"/>
                                          </p:stCondLst>
                                        </p:cTn>
                                        <p:tgtEl>
                                          <p:spTgt spid="38"/>
                                        </p:tgtEl>
                                      </p:cBhvr>
                                      <p:to x="100000" y="80000"/>
                                    </p:animScale>
                                    <p:animScale>
                                      <p:cBhvr>
                                        <p:cTn id="32" dur="83" decel="50000">
                                          <p:stCondLst>
                                            <p:cond delay="669"/>
                                          </p:stCondLst>
                                        </p:cTn>
                                        <p:tgtEl>
                                          <p:spTgt spid="38"/>
                                        </p:tgtEl>
                                      </p:cBhvr>
                                      <p:to x="100000" y="100000"/>
                                    </p:animScale>
                                    <p:animScale>
                                      <p:cBhvr>
                                        <p:cTn id="33" dur="13">
                                          <p:stCondLst>
                                            <p:cond delay="821"/>
                                          </p:stCondLst>
                                        </p:cTn>
                                        <p:tgtEl>
                                          <p:spTgt spid="38"/>
                                        </p:tgtEl>
                                      </p:cBhvr>
                                      <p:to x="100000" y="90000"/>
                                    </p:animScale>
                                    <p:animScale>
                                      <p:cBhvr>
                                        <p:cTn id="34" dur="83" decel="50000">
                                          <p:stCondLst>
                                            <p:cond delay="834"/>
                                          </p:stCondLst>
                                        </p:cTn>
                                        <p:tgtEl>
                                          <p:spTgt spid="38"/>
                                        </p:tgtEl>
                                      </p:cBhvr>
                                      <p:to x="100000" y="100000"/>
                                    </p:animScale>
                                    <p:animScale>
                                      <p:cBhvr>
                                        <p:cTn id="35" dur="13">
                                          <p:stCondLst>
                                            <p:cond delay="904"/>
                                          </p:stCondLst>
                                        </p:cTn>
                                        <p:tgtEl>
                                          <p:spTgt spid="38"/>
                                        </p:tgtEl>
                                      </p:cBhvr>
                                      <p:to x="100000" y="95000"/>
                                    </p:animScale>
                                    <p:animScale>
                                      <p:cBhvr>
                                        <p:cTn id="36" dur="83" decel="50000">
                                          <p:stCondLst>
                                            <p:cond delay="917"/>
                                          </p:stCondLst>
                                        </p:cTn>
                                        <p:tgtEl>
                                          <p:spTgt spid="38"/>
                                        </p:tgtEl>
                                      </p:cBhvr>
                                      <p:to x="100000" y="100000"/>
                                    </p:animScale>
                                  </p:childTnLst>
                                </p:cTn>
                              </p:par>
                            </p:childTnLst>
                          </p:cTn>
                        </p:par>
                        <p:par>
                          <p:cTn id="37" fill="hold">
                            <p:stCondLst>
                              <p:cond delay="1000"/>
                            </p:stCondLst>
                            <p:childTnLst>
                              <p:par>
                                <p:cTn id="38" presetID="30" presetClass="entr" presetSubtype="0"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800" decel="100000"/>
                                        <p:tgtEl>
                                          <p:spTgt spid="32"/>
                                        </p:tgtEl>
                                      </p:cBhvr>
                                    </p:animEffect>
                                    <p:anim calcmode="lin" valueType="num">
                                      <p:cBhvr>
                                        <p:cTn id="41" dur="800" decel="100000" fill="hold"/>
                                        <p:tgtEl>
                                          <p:spTgt spid="32"/>
                                        </p:tgtEl>
                                        <p:attrNameLst>
                                          <p:attrName>style.rotation</p:attrName>
                                        </p:attrNameLst>
                                      </p:cBhvr>
                                      <p:tavLst>
                                        <p:tav tm="0">
                                          <p:val>
                                            <p:fltVal val="-90"/>
                                          </p:val>
                                        </p:tav>
                                        <p:tav tm="100000">
                                          <p:val>
                                            <p:fltVal val="0"/>
                                          </p:val>
                                        </p:tav>
                                      </p:tavLst>
                                    </p:anim>
                                    <p:anim calcmode="lin" valueType="num">
                                      <p:cBhvr>
                                        <p:cTn id="42" dur="800" decel="100000" fill="hold"/>
                                        <p:tgtEl>
                                          <p:spTgt spid="32"/>
                                        </p:tgtEl>
                                        <p:attrNameLst>
                                          <p:attrName>ppt_x</p:attrName>
                                        </p:attrNameLst>
                                      </p:cBhvr>
                                      <p:tavLst>
                                        <p:tav tm="0">
                                          <p:val>
                                            <p:strVal val="#ppt_x+0.4"/>
                                          </p:val>
                                        </p:tav>
                                        <p:tav tm="100000">
                                          <p:val>
                                            <p:strVal val="#ppt_x-0.05"/>
                                          </p:val>
                                        </p:tav>
                                      </p:tavLst>
                                    </p:anim>
                                    <p:anim calcmode="lin" valueType="num">
                                      <p:cBhvr>
                                        <p:cTn id="43" dur="800" decel="100000" fill="hold"/>
                                        <p:tgtEl>
                                          <p:spTgt spid="32"/>
                                        </p:tgtEl>
                                        <p:attrNameLst>
                                          <p:attrName>ppt_y</p:attrName>
                                        </p:attrNameLst>
                                      </p:cBhvr>
                                      <p:tavLst>
                                        <p:tav tm="0">
                                          <p:val>
                                            <p:strVal val="#ppt_y-0.4"/>
                                          </p:val>
                                        </p:tav>
                                        <p:tav tm="100000">
                                          <p:val>
                                            <p:strVal val="#ppt_y+0.1"/>
                                          </p:val>
                                        </p:tav>
                                      </p:tavLst>
                                    </p:anim>
                                    <p:anim calcmode="lin" valueType="num">
                                      <p:cBhvr>
                                        <p:cTn id="44" dur="200" accel="100000" fill="hold">
                                          <p:stCondLst>
                                            <p:cond delay="800"/>
                                          </p:stCondLst>
                                        </p:cTn>
                                        <p:tgtEl>
                                          <p:spTgt spid="32"/>
                                        </p:tgtEl>
                                        <p:attrNameLst>
                                          <p:attrName>ppt_x</p:attrName>
                                        </p:attrNameLst>
                                      </p:cBhvr>
                                      <p:tavLst>
                                        <p:tav tm="0">
                                          <p:val>
                                            <p:strVal val="#ppt_x-0.05"/>
                                          </p:val>
                                        </p:tav>
                                        <p:tav tm="100000">
                                          <p:val>
                                            <p:strVal val="#ppt_x"/>
                                          </p:val>
                                        </p:tav>
                                      </p:tavLst>
                                    </p:anim>
                                    <p:anim calcmode="lin" valueType="num">
                                      <p:cBhvr>
                                        <p:cTn id="45" dur="200" accel="100000" fill="hold">
                                          <p:stCondLst>
                                            <p:cond delay="800"/>
                                          </p:stCondLst>
                                        </p:cTn>
                                        <p:tgtEl>
                                          <p:spTgt spid="32"/>
                                        </p:tgtEl>
                                        <p:attrNameLst>
                                          <p:attrName>ppt_y</p:attrName>
                                        </p:attrNameLst>
                                      </p:cBhvr>
                                      <p:tavLst>
                                        <p:tav tm="0">
                                          <p:val>
                                            <p:strVal val="#ppt_y+0.1"/>
                                          </p:val>
                                        </p:tav>
                                        <p:tav tm="100000">
                                          <p:val>
                                            <p:strVal val="#ppt_y"/>
                                          </p:val>
                                        </p:tav>
                                      </p:tavLst>
                                    </p:anim>
                                  </p:childTnLst>
                                </p:cTn>
                              </p:par>
                              <p:par>
                                <p:cTn id="46" presetID="30" presetClass="entr" presetSubtype="0" fill="hold" nodeType="with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800" decel="100000"/>
                                        <p:tgtEl>
                                          <p:spTgt spid="35"/>
                                        </p:tgtEl>
                                      </p:cBhvr>
                                    </p:animEffect>
                                    <p:anim calcmode="lin" valueType="num">
                                      <p:cBhvr>
                                        <p:cTn id="49" dur="800" decel="100000" fill="hold"/>
                                        <p:tgtEl>
                                          <p:spTgt spid="35"/>
                                        </p:tgtEl>
                                        <p:attrNameLst>
                                          <p:attrName>style.rotation</p:attrName>
                                        </p:attrNameLst>
                                      </p:cBhvr>
                                      <p:tavLst>
                                        <p:tav tm="0">
                                          <p:val>
                                            <p:fltVal val="-90"/>
                                          </p:val>
                                        </p:tav>
                                        <p:tav tm="100000">
                                          <p:val>
                                            <p:fltVal val="0"/>
                                          </p:val>
                                        </p:tav>
                                      </p:tavLst>
                                    </p:anim>
                                    <p:anim calcmode="lin" valueType="num">
                                      <p:cBhvr>
                                        <p:cTn id="50" dur="800" decel="100000" fill="hold"/>
                                        <p:tgtEl>
                                          <p:spTgt spid="35"/>
                                        </p:tgtEl>
                                        <p:attrNameLst>
                                          <p:attrName>ppt_x</p:attrName>
                                        </p:attrNameLst>
                                      </p:cBhvr>
                                      <p:tavLst>
                                        <p:tav tm="0">
                                          <p:val>
                                            <p:strVal val="#ppt_x+0.4"/>
                                          </p:val>
                                        </p:tav>
                                        <p:tav tm="100000">
                                          <p:val>
                                            <p:strVal val="#ppt_x-0.05"/>
                                          </p:val>
                                        </p:tav>
                                      </p:tavLst>
                                    </p:anim>
                                    <p:anim calcmode="lin" valueType="num">
                                      <p:cBhvr>
                                        <p:cTn id="51" dur="800" decel="100000" fill="hold"/>
                                        <p:tgtEl>
                                          <p:spTgt spid="35"/>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35"/>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35"/>
                                        </p:tgtEl>
                                        <p:attrNameLst>
                                          <p:attrName>ppt_y</p:attrName>
                                        </p:attrNameLst>
                                      </p:cBhvr>
                                      <p:tavLst>
                                        <p:tav tm="0">
                                          <p:val>
                                            <p:strVal val="#ppt_y+0.1"/>
                                          </p:val>
                                        </p:tav>
                                        <p:tav tm="100000">
                                          <p:val>
                                            <p:strVal val="#ppt_y"/>
                                          </p:val>
                                        </p:tav>
                                      </p:tavLst>
                                    </p:anim>
                                  </p:childTnLst>
                                </p:cTn>
                              </p:par>
                              <p:par>
                                <p:cTn id="54" presetID="30" presetClass="entr" presetSubtype="0" fill="hold" nodeType="with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fade">
                                      <p:cBhvr>
                                        <p:cTn id="56" dur="800" decel="100000"/>
                                        <p:tgtEl>
                                          <p:spTgt spid="36"/>
                                        </p:tgtEl>
                                      </p:cBhvr>
                                    </p:animEffect>
                                    <p:anim calcmode="lin" valueType="num">
                                      <p:cBhvr>
                                        <p:cTn id="57" dur="800" decel="100000" fill="hold"/>
                                        <p:tgtEl>
                                          <p:spTgt spid="36"/>
                                        </p:tgtEl>
                                        <p:attrNameLst>
                                          <p:attrName>style.rotation</p:attrName>
                                        </p:attrNameLst>
                                      </p:cBhvr>
                                      <p:tavLst>
                                        <p:tav tm="0">
                                          <p:val>
                                            <p:fltVal val="-90"/>
                                          </p:val>
                                        </p:tav>
                                        <p:tav tm="100000">
                                          <p:val>
                                            <p:fltVal val="0"/>
                                          </p:val>
                                        </p:tav>
                                      </p:tavLst>
                                    </p:anim>
                                    <p:anim calcmode="lin" valueType="num">
                                      <p:cBhvr>
                                        <p:cTn id="58" dur="800" decel="100000" fill="hold"/>
                                        <p:tgtEl>
                                          <p:spTgt spid="36"/>
                                        </p:tgtEl>
                                        <p:attrNameLst>
                                          <p:attrName>ppt_x</p:attrName>
                                        </p:attrNameLst>
                                      </p:cBhvr>
                                      <p:tavLst>
                                        <p:tav tm="0">
                                          <p:val>
                                            <p:strVal val="#ppt_x+0.4"/>
                                          </p:val>
                                        </p:tav>
                                        <p:tav tm="100000">
                                          <p:val>
                                            <p:strVal val="#ppt_x-0.05"/>
                                          </p:val>
                                        </p:tav>
                                      </p:tavLst>
                                    </p:anim>
                                    <p:anim calcmode="lin" valueType="num">
                                      <p:cBhvr>
                                        <p:cTn id="59" dur="800" decel="100000" fill="hold"/>
                                        <p:tgtEl>
                                          <p:spTgt spid="36"/>
                                        </p:tgtEl>
                                        <p:attrNameLst>
                                          <p:attrName>ppt_y</p:attrName>
                                        </p:attrNameLst>
                                      </p:cBhvr>
                                      <p:tavLst>
                                        <p:tav tm="0">
                                          <p:val>
                                            <p:strVal val="#ppt_y-0.4"/>
                                          </p:val>
                                        </p:tav>
                                        <p:tav tm="100000">
                                          <p:val>
                                            <p:strVal val="#ppt_y+0.1"/>
                                          </p:val>
                                        </p:tav>
                                      </p:tavLst>
                                    </p:anim>
                                    <p:anim calcmode="lin" valueType="num">
                                      <p:cBhvr>
                                        <p:cTn id="60" dur="200" accel="100000" fill="hold">
                                          <p:stCondLst>
                                            <p:cond delay="800"/>
                                          </p:stCondLst>
                                        </p:cTn>
                                        <p:tgtEl>
                                          <p:spTgt spid="36"/>
                                        </p:tgtEl>
                                        <p:attrNameLst>
                                          <p:attrName>ppt_x</p:attrName>
                                        </p:attrNameLst>
                                      </p:cBhvr>
                                      <p:tavLst>
                                        <p:tav tm="0">
                                          <p:val>
                                            <p:strVal val="#ppt_x-0.05"/>
                                          </p:val>
                                        </p:tav>
                                        <p:tav tm="100000">
                                          <p:val>
                                            <p:strVal val="#ppt_x"/>
                                          </p:val>
                                        </p:tav>
                                      </p:tavLst>
                                    </p:anim>
                                    <p:anim calcmode="lin" valueType="num">
                                      <p:cBhvr>
                                        <p:cTn id="61" dur="200" accel="100000" fill="hold">
                                          <p:stCondLst>
                                            <p:cond delay="800"/>
                                          </p:stCondLst>
                                        </p:cTn>
                                        <p:tgtEl>
                                          <p:spTgt spid="36"/>
                                        </p:tgtEl>
                                        <p:attrNameLst>
                                          <p:attrName>ppt_y</p:attrName>
                                        </p:attrNameLst>
                                      </p:cBhvr>
                                      <p:tavLst>
                                        <p:tav tm="0">
                                          <p:val>
                                            <p:strVal val="#ppt_y+0.1"/>
                                          </p:val>
                                        </p:tav>
                                        <p:tav tm="100000">
                                          <p:val>
                                            <p:strVal val="#ppt_y"/>
                                          </p:val>
                                        </p:tav>
                                      </p:tavLst>
                                    </p:anim>
                                  </p:childTnLst>
                                </p:cTn>
                              </p:par>
                              <p:par>
                                <p:cTn id="62" presetID="9" presetClass="entr" presetSubtype="0" fill="hold"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dissolve">
                                      <p:cBhvr>
                                        <p:cTn id="64" dur="2000"/>
                                        <p:tgtEl>
                                          <p:spTgt spid="29"/>
                                        </p:tgtEl>
                                      </p:cBhvr>
                                    </p:animEffect>
                                  </p:childTnLst>
                                </p:cTn>
                              </p:par>
                              <p:par>
                                <p:cTn id="65" presetID="35" presetClass="entr" presetSubtype="0" fill="hold" nodeType="with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2000"/>
                                        <p:tgtEl>
                                          <p:spTgt spid="34"/>
                                        </p:tgtEl>
                                      </p:cBhvr>
                                    </p:animEffect>
                                    <p:anim calcmode="lin" valueType="num">
                                      <p:cBhvr>
                                        <p:cTn id="68" dur="2000" fill="hold"/>
                                        <p:tgtEl>
                                          <p:spTgt spid="34"/>
                                        </p:tgtEl>
                                        <p:attrNameLst>
                                          <p:attrName>style.rotation</p:attrName>
                                        </p:attrNameLst>
                                      </p:cBhvr>
                                      <p:tavLst>
                                        <p:tav tm="0">
                                          <p:val>
                                            <p:fltVal val="720"/>
                                          </p:val>
                                        </p:tav>
                                        <p:tav tm="100000">
                                          <p:val>
                                            <p:fltVal val="0"/>
                                          </p:val>
                                        </p:tav>
                                      </p:tavLst>
                                    </p:anim>
                                    <p:anim calcmode="lin" valueType="num">
                                      <p:cBhvr>
                                        <p:cTn id="69" dur="2000" fill="hold"/>
                                        <p:tgtEl>
                                          <p:spTgt spid="34"/>
                                        </p:tgtEl>
                                        <p:attrNameLst>
                                          <p:attrName>ppt_h</p:attrName>
                                        </p:attrNameLst>
                                      </p:cBhvr>
                                      <p:tavLst>
                                        <p:tav tm="0">
                                          <p:val>
                                            <p:fltVal val="0"/>
                                          </p:val>
                                        </p:tav>
                                        <p:tav tm="100000">
                                          <p:val>
                                            <p:strVal val="#ppt_h"/>
                                          </p:val>
                                        </p:tav>
                                      </p:tavLst>
                                    </p:anim>
                                    <p:anim calcmode="lin" valueType="num">
                                      <p:cBhvr>
                                        <p:cTn id="70" dur="2000" fill="hold"/>
                                        <p:tgtEl>
                                          <p:spTgt spid="34"/>
                                        </p:tgtEl>
                                        <p:attrNameLst>
                                          <p:attrName>ppt_w</p:attrName>
                                        </p:attrNameLst>
                                      </p:cBhvr>
                                      <p:tavLst>
                                        <p:tav tm="0">
                                          <p:val>
                                            <p:fltVal val="0"/>
                                          </p:val>
                                        </p:tav>
                                        <p:tav tm="100000">
                                          <p:val>
                                            <p:strVal val="#ppt_w"/>
                                          </p:val>
                                        </p:tav>
                                      </p:tavLst>
                                    </p:anim>
                                  </p:childTnLst>
                                </p:cTn>
                              </p:par>
                              <p:par>
                                <p:cTn id="71" presetID="9" presetClass="entr" presetSubtype="0" fill="hold" nodeType="with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dissolve">
                                      <p:cBhvr>
                                        <p:cTn id="73" dur="500"/>
                                        <p:tgtEl>
                                          <p:spTgt spid="40"/>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fade">
                                      <p:cBhvr>
                                        <p:cTn id="78" dur="2000"/>
                                        <p:tgtEl>
                                          <p:spTgt spid="27"/>
                                        </p:tgtEl>
                                      </p:cBhvr>
                                    </p:animEffect>
                                  </p:childTnLst>
                                </p:cTn>
                              </p:par>
                            </p:childTnLst>
                          </p:cTn>
                        </p:par>
                        <p:par>
                          <p:cTn id="79" fill="hold">
                            <p:stCondLst>
                              <p:cond delay="2000"/>
                            </p:stCondLst>
                            <p:childTnLst>
                              <p:par>
                                <p:cTn id="80" presetID="22" presetClass="entr" presetSubtype="4" fill="hold" nodeType="afterEffect">
                                  <p:stCondLst>
                                    <p:cond delay="0"/>
                                  </p:stCondLst>
                                  <p:childTnLst>
                                    <p:set>
                                      <p:cBhvr>
                                        <p:cTn id="81" dur="1" fill="hold">
                                          <p:stCondLst>
                                            <p:cond delay="0"/>
                                          </p:stCondLst>
                                        </p:cTn>
                                        <p:tgtEl>
                                          <p:spTgt spid="76"/>
                                        </p:tgtEl>
                                        <p:attrNameLst>
                                          <p:attrName>style.visibility</p:attrName>
                                        </p:attrNameLst>
                                      </p:cBhvr>
                                      <p:to>
                                        <p:strVal val="visible"/>
                                      </p:to>
                                    </p:set>
                                    <p:animEffect transition="in" filter="wipe(down)">
                                      <p:cBhvr>
                                        <p:cTn id="82" dur="1000"/>
                                        <p:tgtEl>
                                          <p:spTgt spid="76"/>
                                        </p:tgtEl>
                                      </p:cBhvr>
                                    </p:animEffect>
                                  </p:childTnLst>
                                </p:cTn>
                              </p:par>
                              <p:par>
                                <p:cTn id="83" presetID="22" presetClass="entr" presetSubtype="8" fill="hold" nodeType="with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1000"/>
                                        <p:tgtEl>
                                          <p:spTgt spid="49"/>
                                        </p:tgtEl>
                                      </p:cBhvr>
                                    </p:animEffect>
                                  </p:childTnLst>
                                </p:cTn>
                              </p:par>
                              <p:par>
                                <p:cTn id="86" presetID="22" presetClass="entr" presetSubtype="2" fill="hold" nodeType="withEffect">
                                  <p:stCondLst>
                                    <p:cond delay="0"/>
                                  </p:stCondLst>
                                  <p:childTnLst>
                                    <p:set>
                                      <p:cBhvr>
                                        <p:cTn id="87" dur="1" fill="hold">
                                          <p:stCondLst>
                                            <p:cond delay="0"/>
                                          </p:stCondLst>
                                        </p:cTn>
                                        <p:tgtEl>
                                          <p:spTgt spid="47"/>
                                        </p:tgtEl>
                                        <p:attrNameLst>
                                          <p:attrName>style.visibility</p:attrName>
                                        </p:attrNameLst>
                                      </p:cBhvr>
                                      <p:to>
                                        <p:strVal val="visible"/>
                                      </p:to>
                                    </p:set>
                                    <p:animEffect transition="in" filter="wipe(right)">
                                      <p:cBhvr>
                                        <p:cTn id="88" dur="1000"/>
                                        <p:tgtEl>
                                          <p:spTgt spid="47"/>
                                        </p:tgtEl>
                                      </p:cBhvr>
                                    </p:animEffect>
                                  </p:childTnLst>
                                </p:cTn>
                              </p:par>
                              <p:par>
                                <p:cTn id="89" presetID="22" presetClass="entr" presetSubtype="1" fill="hold" nodeType="with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up)">
                                      <p:cBhvr>
                                        <p:cTn id="91" dur="1000"/>
                                        <p:tgtEl>
                                          <p:spTgt spid="45"/>
                                        </p:tgtEl>
                                      </p:cBhvr>
                                    </p:animEffect>
                                  </p:childTnLst>
                                </p:cTn>
                              </p:par>
                            </p:childTnLst>
                          </p:cTn>
                        </p:par>
                        <p:par>
                          <p:cTn id="92" fill="hold">
                            <p:stCondLst>
                              <p:cond delay="3000"/>
                            </p:stCondLst>
                            <p:childTnLst>
                              <p:par>
                                <p:cTn id="93" presetID="22" presetClass="entr" presetSubtype="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Effect transition="in" filter="wipe(left)">
                                      <p:cBhvr>
                                        <p:cTn id="95" dur="500"/>
                                        <p:tgtEl>
                                          <p:spTgt spid="33"/>
                                        </p:tgtEl>
                                      </p:cBhvr>
                                    </p:animEffect>
                                  </p:childTnLst>
                                </p:cTn>
                              </p:par>
                              <p:par>
                                <p:cTn id="96" presetID="22" presetClass="entr" presetSubtype="2" fill="hold" nodeType="with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par>
                                <p:cTn id="99" presetID="22" presetClass="entr" presetSubtype="4" fill="hold" nodeType="withEffect">
                                  <p:stCondLst>
                                    <p:cond delay="0"/>
                                  </p:stCondLst>
                                  <p:childTnLst>
                                    <p:set>
                                      <p:cBhvr>
                                        <p:cTn id="100" dur="1" fill="hold">
                                          <p:stCondLst>
                                            <p:cond delay="0"/>
                                          </p:stCondLst>
                                        </p:cTn>
                                        <p:tgtEl>
                                          <p:spTgt spid="43"/>
                                        </p:tgtEl>
                                        <p:attrNameLst>
                                          <p:attrName>style.visibility</p:attrName>
                                        </p:attrNameLst>
                                      </p:cBhvr>
                                      <p:to>
                                        <p:strVal val="visible"/>
                                      </p:to>
                                    </p:set>
                                    <p:animEffect transition="in" filter="wipe(down)">
                                      <p:cBhvr>
                                        <p:cTn id="101" dur="500"/>
                                        <p:tgtEl>
                                          <p:spTgt spid="43"/>
                                        </p:tgtEl>
                                      </p:cBhvr>
                                    </p:animEffect>
                                  </p:childTnLst>
                                </p:cTn>
                              </p:par>
                              <p:par>
                                <p:cTn id="102" presetID="22" presetClass="entr" presetSubtype="8" fill="hold" nodeType="withEffect">
                                  <p:stCondLst>
                                    <p:cond delay="0"/>
                                  </p:stCondLst>
                                  <p:childTnLst>
                                    <p:set>
                                      <p:cBhvr>
                                        <p:cTn id="103" dur="1" fill="hold">
                                          <p:stCondLst>
                                            <p:cond delay="0"/>
                                          </p:stCondLst>
                                        </p:cTn>
                                        <p:tgtEl>
                                          <p:spTgt spid="28"/>
                                        </p:tgtEl>
                                        <p:attrNameLst>
                                          <p:attrName>style.visibility</p:attrName>
                                        </p:attrNameLst>
                                      </p:cBhvr>
                                      <p:to>
                                        <p:strVal val="visible"/>
                                      </p:to>
                                    </p:set>
                                    <p:animEffect transition="in" filter="wipe(left)">
                                      <p:cBhvr>
                                        <p:cTn id="104" dur="500"/>
                                        <p:tgtEl>
                                          <p:spTgt spid="28"/>
                                        </p:tgtEl>
                                      </p:cBhvr>
                                    </p:animEffect>
                                  </p:childTnLst>
                                </p:cTn>
                              </p:par>
                            </p:childTnLst>
                          </p:cTn>
                        </p:par>
                        <p:par>
                          <p:cTn id="105" fill="hold">
                            <p:stCondLst>
                              <p:cond delay="3500"/>
                            </p:stCondLst>
                            <p:childTnLst>
                              <p:par>
                                <p:cTn id="106" presetID="22" presetClass="entr" presetSubtype="1" fill="hold" nodeType="afterEffect">
                                  <p:stCondLst>
                                    <p:cond delay="0"/>
                                  </p:stCondLst>
                                  <p:childTnLst>
                                    <p:set>
                                      <p:cBhvr>
                                        <p:cTn id="107" dur="1" fill="hold">
                                          <p:stCondLst>
                                            <p:cond delay="0"/>
                                          </p:stCondLst>
                                        </p:cTn>
                                        <p:tgtEl>
                                          <p:spTgt spid="30"/>
                                        </p:tgtEl>
                                        <p:attrNameLst>
                                          <p:attrName>style.visibility</p:attrName>
                                        </p:attrNameLst>
                                      </p:cBhvr>
                                      <p:to>
                                        <p:strVal val="visible"/>
                                      </p:to>
                                    </p:set>
                                    <p:animEffect transition="in" filter="wipe(up)">
                                      <p:cBhvr>
                                        <p:cTn id="108" dur="2000"/>
                                        <p:tgtEl>
                                          <p:spTgt spid="30"/>
                                        </p:tgtEl>
                                      </p:cBhvr>
                                    </p:animEffect>
                                  </p:childTnLst>
                                </p:cTn>
                              </p:par>
                              <p:par>
                                <p:cTn id="109" presetID="22" presetClass="entr" presetSubtype="8" fill="hold" nodeType="withEffect">
                                  <p:stCondLst>
                                    <p:cond delay="0"/>
                                  </p:stCondLst>
                                  <p:childTnLst>
                                    <p:set>
                                      <p:cBhvr>
                                        <p:cTn id="110" dur="1" fill="hold">
                                          <p:stCondLst>
                                            <p:cond delay="0"/>
                                          </p:stCondLst>
                                        </p:cTn>
                                        <p:tgtEl>
                                          <p:spTgt spid="23"/>
                                        </p:tgtEl>
                                        <p:attrNameLst>
                                          <p:attrName>style.visibility</p:attrName>
                                        </p:attrNameLst>
                                      </p:cBhvr>
                                      <p:to>
                                        <p:strVal val="visible"/>
                                      </p:to>
                                    </p:set>
                                    <p:animEffect transition="in" filter="wipe(left)">
                                      <p:cBhvr>
                                        <p:cTn id="111" dur="2000"/>
                                        <p:tgtEl>
                                          <p:spTgt spid="23"/>
                                        </p:tgtEl>
                                      </p:cBhvr>
                                    </p:animEffect>
                                  </p:childTnLst>
                                </p:cTn>
                              </p:par>
                              <p:par>
                                <p:cTn id="112" presetID="22" presetClass="entr" presetSubtype="2" fill="hold" nodeType="withEffect">
                                  <p:stCondLst>
                                    <p:cond delay="0"/>
                                  </p:stCondLst>
                                  <p:childTnLst>
                                    <p:set>
                                      <p:cBhvr>
                                        <p:cTn id="113" dur="1" fill="hold">
                                          <p:stCondLst>
                                            <p:cond delay="0"/>
                                          </p:stCondLst>
                                        </p:cTn>
                                        <p:tgtEl>
                                          <p:spTgt spid="37"/>
                                        </p:tgtEl>
                                        <p:attrNameLst>
                                          <p:attrName>style.visibility</p:attrName>
                                        </p:attrNameLst>
                                      </p:cBhvr>
                                      <p:to>
                                        <p:strVal val="visible"/>
                                      </p:to>
                                    </p:set>
                                    <p:animEffect transition="in" filter="wipe(right)">
                                      <p:cBhvr>
                                        <p:cTn id="114" dur="2000"/>
                                        <p:tgtEl>
                                          <p:spTgt spid="37"/>
                                        </p:tgtEl>
                                      </p:cBhvr>
                                    </p:animEffect>
                                  </p:childTnLst>
                                </p:cTn>
                              </p:par>
                              <p:par>
                                <p:cTn id="115" presetID="22" presetClass="entr" presetSubtype="4" fill="hold" nodeType="withEffect">
                                  <p:stCondLst>
                                    <p:cond delay="0"/>
                                  </p:stCondLst>
                                  <p:childTnLst>
                                    <p:set>
                                      <p:cBhvr>
                                        <p:cTn id="116" dur="1" fill="hold">
                                          <p:stCondLst>
                                            <p:cond delay="0"/>
                                          </p:stCondLst>
                                        </p:cTn>
                                        <p:tgtEl>
                                          <p:spTgt spid="39"/>
                                        </p:tgtEl>
                                        <p:attrNameLst>
                                          <p:attrName>style.visibility</p:attrName>
                                        </p:attrNameLst>
                                      </p:cBhvr>
                                      <p:to>
                                        <p:strVal val="visible"/>
                                      </p:to>
                                    </p:set>
                                    <p:animEffect transition="in" filter="wipe(down)">
                                      <p:cBhvr>
                                        <p:cTn id="117" dur="2000"/>
                                        <p:tgtEl>
                                          <p:spTgt spid="39"/>
                                        </p:tgtEl>
                                      </p:cBhvr>
                                    </p:animEffect>
                                  </p:childTnLst>
                                </p:cTn>
                              </p:par>
                            </p:childTnLst>
                          </p:cTn>
                        </p:par>
                        <p:par>
                          <p:cTn id="118" fill="hold">
                            <p:stCondLst>
                              <p:cond delay="5500"/>
                            </p:stCondLst>
                            <p:childTnLst>
                              <p:par>
                                <p:cTn id="119" presetID="22" presetClass="entr" presetSubtype="8" fill="hold" nodeType="afterEffect">
                                  <p:stCondLst>
                                    <p:cond delay="0"/>
                                  </p:stCondLst>
                                  <p:childTnLst>
                                    <p:set>
                                      <p:cBhvr>
                                        <p:cTn id="120" dur="1" fill="hold">
                                          <p:stCondLst>
                                            <p:cond delay="0"/>
                                          </p:stCondLst>
                                        </p:cTn>
                                        <p:tgtEl>
                                          <p:spTgt spid="26"/>
                                        </p:tgtEl>
                                        <p:attrNameLst>
                                          <p:attrName>style.visibility</p:attrName>
                                        </p:attrNameLst>
                                      </p:cBhvr>
                                      <p:to>
                                        <p:strVal val="visible"/>
                                      </p:to>
                                    </p:set>
                                    <p:animEffect transition="in" filter="wipe(left)">
                                      <p:cBhvr>
                                        <p:cTn id="12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3" name="Title 3"/>
          <p:cNvSpPr>
            <a:spLocks noGrp="1"/>
          </p:cNvSpPr>
          <p:nvPr>
            <p:ph type="title"/>
          </p:nvPr>
        </p:nvSpPr>
        <p:spPr/>
        <p:txBody>
          <a:bodyPr/>
          <a:lstStyle/>
          <a:p>
            <a:r>
              <a:rPr lang="en-US" sz="3200" b="1" smtClean="0">
                <a:solidFill>
                  <a:srgbClr val="660066"/>
                </a:solidFill>
                <a:latin typeface="Arial Black"/>
                <a:ea typeface="Arial Black"/>
                <a:cs typeface="Arial Black"/>
              </a:rPr>
              <a:t>Complex Adaptive System (CAS)</a:t>
            </a:r>
            <a:br>
              <a:rPr lang="en-US" sz="3200" b="1" smtClean="0">
                <a:solidFill>
                  <a:srgbClr val="660066"/>
                </a:solidFill>
                <a:latin typeface="Arial Black"/>
                <a:ea typeface="Arial Black"/>
                <a:cs typeface="Arial Black"/>
              </a:rPr>
            </a:br>
            <a:r>
              <a:rPr lang="en-US" sz="3200" b="1" smtClean="0">
                <a:solidFill>
                  <a:srgbClr val="660066"/>
                </a:solidFill>
                <a:latin typeface="Arial Black"/>
                <a:ea typeface="Arial Black"/>
                <a:cs typeface="Arial Black"/>
              </a:rPr>
              <a:t>Self-organizing System</a:t>
            </a:r>
            <a:endParaRPr lang="en-US" sz="3200" smtClean="0"/>
          </a:p>
        </p:txBody>
      </p:sp>
      <p:sp>
        <p:nvSpPr>
          <p:cNvPr id="59394" name="Content Placeholder 2"/>
          <p:cNvSpPr txBox="1">
            <a:spLocks/>
          </p:cNvSpPr>
          <p:nvPr/>
        </p:nvSpPr>
        <p:spPr bwMode="auto">
          <a:xfrm>
            <a:off x="5638800" y="5845175"/>
            <a:ext cx="3048000" cy="685800"/>
          </a:xfrm>
          <a:prstGeom prst="rect">
            <a:avLst/>
          </a:prstGeom>
          <a:noFill/>
          <a:ln w="9525">
            <a:noFill/>
            <a:miter lim="800000"/>
            <a:headEnd/>
            <a:tailEnd/>
          </a:ln>
        </p:spPr>
        <p:txBody>
          <a:bodyPr/>
          <a:lstStyle/>
          <a:p>
            <a:pPr defTabSz="914400">
              <a:spcBef>
                <a:spcPct val="20000"/>
              </a:spcBef>
            </a:pPr>
            <a:r>
              <a:rPr lang="en-US" sz="2000" i="1">
                <a:solidFill>
                  <a:srgbClr val="663300"/>
                </a:solidFill>
                <a:latin typeface="Verdana" pitchFamily="34" charset="0"/>
              </a:rPr>
              <a:t>Agents interact</a:t>
            </a:r>
          </a:p>
        </p:txBody>
      </p:sp>
      <p:sp>
        <p:nvSpPr>
          <p:cNvPr id="34" name="Content Placeholder 2"/>
          <p:cNvSpPr txBox="1">
            <a:spLocks/>
          </p:cNvSpPr>
          <p:nvPr/>
        </p:nvSpPr>
        <p:spPr bwMode="auto">
          <a:xfrm>
            <a:off x="511175" y="1701800"/>
            <a:ext cx="4038600" cy="1189038"/>
          </a:xfrm>
          <a:prstGeom prst="rect">
            <a:avLst/>
          </a:prstGeom>
          <a:noFill/>
          <a:ln w="9525">
            <a:noFill/>
            <a:miter lim="800000"/>
            <a:headEnd/>
            <a:tailEnd/>
          </a:ln>
        </p:spPr>
        <p:txBody>
          <a:bodyPr/>
          <a:lstStyle/>
          <a:p>
            <a:pPr defTabSz="914400">
              <a:spcBef>
                <a:spcPct val="20000"/>
              </a:spcBef>
            </a:pPr>
            <a:r>
              <a:rPr lang="en-US" sz="2000" i="1">
                <a:solidFill>
                  <a:srgbClr val="663300"/>
                </a:solidFill>
                <a:cs typeface="Arial" charset="0"/>
              </a:rPr>
              <a:t>Those system-wide patterns, in turn, influence the behaviors of the agents</a:t>
            </a:r>
          </a:p>
        </p:txBody>
      </p:sp>
      <p:grpSp>
        <p:nvGrpSpPr>
          <p:cNvPr id="59396" name="Group 32"/>
          <p:cNvGrpSpPr>
            <a:grpSpLocks noChangeAspect="1"/>
          </p:cNvGrpSpPr>
          <p:nvPr/>
        </p:nvGrpSpPr>
        <p:grpSpPr bwMode="auto">
          <a:xfrm>
            <a:off x="1049338" y="2362200"/>
            <a:ext cx="7037387" cy="3852863"/>
            <a:chOff x="990600" y="2362200"/>
            <a:chExt cx="7239000" cy="3962400"/>
          </a:xfrm>
        </p:grpSpPr>
        <p:sp>
          <p:nvSpPr>
            <p:cNvPr id="41" name="Curved Right Arrow 40"/>
            <p:cNvSpPr/>
            <p:nvPr/>
          </p:nvSpPr>
          <p:spPr>
            <a:xfrm>
              <a:off x="990600" y="3048000"/>
              <a:ext cx="1219200" cy="2667000"/>
            </a:xfrm>
            <a:prstGeom prst="curvedRightArrow">
              <a:avLst/>
            </a:prstGeom>
            <a:solidFill>
              <a:srgbClr val="E8E1C2"/>
            </a:solidFill>
            <a:ln>
              <a:solidFill>
                <a:srgbClr val="CCC099"/>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solidFill>
                  <a:schemeClr val="tx1"/>
                </a:solidFill>
              </a:endParaRPr>
            </a:p>
          </p:txBody>
        </p:sp>
        <p:sp>
          <p:nvSpPr>
            <p:cNvPr id="42" name="Oval 41"/>
            <p:cNvSpPr/>
            <p:nvPr/>
          </p:nvSpPr>
          <p:spPr>
            <a:xfrm>
              <a:off x="2438400" y="2362200"/>
              <a:ext cx="4419600" cy="1828800"/>
            </a:xfrm>
            <a:prstGeom prst="ellipse">
              <a:avLst/>
            </a:prstGeom>
            <a:solidFill>
              <a:srgbClr val="E8E1C2"/>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44" name="Oval 43"/>
            <p:cNvSpPr>
              <a:spLocks noChangeAspect="1"/>
            </p:cNvSpPr>
            <p:nvPr/>
          </p:nvSpPr>
          <p:spPr>
            <a:xfrm>
              <a:off x="2667001" y="2514600"/>
              <a:ext cx="3756660" cy="1554480"/>
            </a:xfrm>
            <a:prstGeom prst="ellipse">
              <a:avLst/>
            </a:prstGeom>
            <a:gradFill>
              <a:gsLst>
                <a:gs pos="0">
                  <a:srgbClr val="6C5C44">
                    <a:alpha val="49804"/>
                  </a:srgbClr>
                </a:gs>
                <a:gs pos="94000">
                  <a:srgbClr val="CCC099">
                    <a:alpha val="50000"/>
                  </a:srgbClr>
                </a:gs>
              </a:gsLst>
              <a:lin ang="16200000" scaled="0"/>
            </a:gradFill>
            <a:ln>
              <a:solidFill>
                <a:srgbClr val="6C5C44"/>
              </a:solidFill>
            </a:ln>
            <a:scene3d>
              <a:camera prst="orthographicFront">
                <a:rot lat="0" lon="0" rev="0"/>
              </a:camera>
              <a:lightRig rig="threePt" dir="t">
                <a:rot lat="0" lon="0" rev="1200000"/>
              </a:lightRig>
            </a:scene3d>
            <a:sp3d>
              <a:bevelT w="127000" h="127000"/>
            </a:sp3d>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46" name="Oval 45"/>
            <p:cNvSpPr>
              <a:spLocks noChangeAspect="1"/>
            </p:cNvSpPr>
            <p:nvPr/>
          </p:nvSpPr>
          <p:spPr>
            <a:xfrm>
              <a:off x="3733800" y="2743200"/>
              <a:ext cx="2441829" cy="1010412"/>
            </a:xfrm>
            <a:prstGeom prst="ellipse">
              <a:avLst/>
            </a:prstGeom>
            <a:solidFill>
              <a:srgbClr val="663300">
                <a:alpha val="40000"/>
              </a:srgbClr>
            </a:solidFill>
            <a:ln w="25400">
              <a:solidFill>
                <a:srgbClr val="6C5C44"/>
              </a:solidFill>
            </a:ln>
            <a:scene3d>
              <a:camera prst="orthographicFront">
                <a:rot lat="0" lon="0" rev="0"/>
              </a:camera>
              <a:lightRig rig="threePt" dir="t">
                <a:rot lat="0" lon="0" rev="1200000"/>
              </a:lightRig>
            </a:scene3d>
            <a:sp3d>
              <a:bevelT w="127000" h="127000"/>
            </a:sp3d>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48" name="Oval 47"/>
            <p:cNvSpPr>
              <a:spLocks noChangeAspect="1"/>
            </p:cNvSpPr>
            <p:nvPr/>
          </p:nvSpPr>
          <p:spPr>
            <a:xfrm>
              <a:off x="4343400" y="3124200"/>
              <a:ext cx="762000" cy="315310"/>
            </a:xfrm>
            <a:prstGeom prst="ellipse">
              <a:avLst/>
            </a:prstGeom>
            <a:gradFill>
              <a:gsLst>
                <a:gs pos="0">
                  <a:srgbClr val="663300"/>
                </a:gs>
                <a:gs pos="84000">
                  <a:srgbClr val="6C5C44"/>
                </a:gs>
              </a:gsLst>
              <a:lin ang="16200000" scaled="1"/>
            </a:gradFill>
            <a:ln>
              <a:solidFill>
                <a:srgbClr val="663300"/>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50" name="Curved Right Arrow 49"/>
            <p:cNvSpPr/>
            <p:nvPr/>
          </p:nvSpPr>
          <p:spPr>
            <a:xfrm flipH="1" flipV="1">
              <a:off x="7010400" y="2971800"/>
              <a:ext cx="1219200" cy="2667000"/>
            </a:xfrm>
            <a:prstGeom prst="curvedRightArrow">
              <a:avLst/>
            </a:prstGeom>
            <a:solidFill>
              <a:srgbClr val="E8E1C2"/>
            </a:solidFill>
            <a:ln>
              <a:solidFill>
                <a:srgbClr val="CCC099"/>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solidFill>
                  <a:schemeClr val="tx1"/>
                </a:solidFill>
              </a:endParaRPr>
            </a:p>
          </p:txBody>
        </p:sp>
        <p:cxnSp>
          <p:nvCxnSpPr>
            <p:cNvPr id="35" name="Straight Arrow Connector 34"/>
            <p:cNvCxnSpPr/>
            <p:nvPr/>
          </p:nvCxnSpPr>
          <p:spPr>
            <a:xfrm rot="16200000" flipV="1">
              <a:off x="3086570" y="5296825"/>
              <a:ext cx="380404" cy="303734"/>
            </a:xfrm>
            <a:prstGeom prst="straightConnector1">
              <a:avLst/>
            </a:prstGeom>
            <a:ln w="15240">
              <a:solidFill>
                <a:srgbClr val="663300"/>
              </a:solidFill>
              <a:headEnd type="none" w="lg" len="lg"/>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a:off x="2590945" y="5258482"/>
              <a:ext cx="228569" cy="75117"/>
            </a:xfrm>
            <a:prstGeom prst="straightConnector1">
              <a:avLst/>
            </a:prstGeom>
            <a:ln w="15240">
              <a:solidFill>
                <a:srgbClr val="663300"/>
              </a:solidFill>
              <a:headEnd type="none" w="lg" len="lg"/>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3657256" y="5944196"/>
              <a:ext cx="1294954" cy="228569"/>
            </a:xfrm>
            <a:prstGeom prst="straightConnector1">
              <a:avLst/>
            </a:prstGeom>
            <a:ln w="15240">
              <a:solidFill>
                <a:srgbClr val="663300"/>
              </a:solidFill>
              <a:prstDash val="lgDash"/>
              <a:headEnd type="triangle" w="lg" len="lg"/>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5562944" y="5181757"/>
              <a:ext cx="303734" cy="228569"/>
            </a:xfrm>
            <a:prstGeom prst="straightConnector1">
              <a:avLst/>
            </a:prstGeom>
            <a:ln w="15240">
              <a:solidFill>
                <a:srgbClr val="663300"/>
              </a:solidFill>
              <a:prstDash val="sysDot"/>
              <a:headEnd type="triangle" w="lg" len="lg"/>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3266974" y="5087064"/>
              <a:ext cx="609101" cy="228569"/>
            </a:xfrm>
            <a:prstGeom prst="straightConnector1">
              <a:avLst/>
            </a:prstGeom>
            <a:ln w="15240" cmpd="sng">
              <a:solidFill>
                <a:srgbClr val="663300"/>
              </a:solidFill>
              <a:prstDash val="sysDash"/>
              <a:headEnd type="triangle" w="lg" len="lg"/>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4496608" y="5487059"/>
              <a:ext cx="912836" cy="75101"/>
            </a:xfrm>
            <a:prstGeom prst="straightConnector1">
              <a:avLst/>
            </a:prstGeom>
            <a:ln w="15240">
              <a:solidFill>
                <a:srgbClr val="663300"/>
              </a:solidFill>
              <a:prstDash val="lgDashDot"/>
              <a:headEnd type="none" w="lg" len="lg"/>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rot="5400000" flipH="1" flipV="1">
              <a:off x="4800424" y="5591547"/>
              <a:ext cx="762439" cy="1632"/>
            </a:xfrm>
            <a:prstGeom prst="straightConnector1">
              <a:avLst/>
            </a:prstGeom>
            <a:ln w="15240">
              <a:solidFill>
                <a:srgbClr val="663300"/>
              </a:solidFill>
              <a:headEnd type="triangle" w="lg" len="lg"/>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V="1">
              <a:off x="5334327" y="5638894"/>
              <a:ext cx="609101" cy="457137"/>
            </a:xfrm>
            <a:prstGeom prst="straightConnector1">
              <a:avLst/>
            </a:prstGeom>
            <a:ln w="15240">
              <a:solidFill>
                <a:srgbClr val="663300"/>
              </a:solidFill>
              <a:prstDash val="dash"/>
              <a:headEnd type="none" w="lg" len="lg"/>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V="1">
              <a:off x="4496608" y="5105023"/>
              <a:ext cx="303734" cy="267752"/>
            </a:xfrm>
            <a:prstGeom prst="straightConnector1">
              <a:avLst/>
            </a:prstGeom>
            <a:ln w="15240">
              <a:solidFill>
                <a:srgbClr val="663300"/>
              </a:solidFill>
              <a:headEnd type="triangle" w="lg" len="lg"/>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71" idx="4"/>
              <a:endCxn id="69" idx="0"/>
            </p:cNvCxnSpPr>
            <p:nvPr/>
          </p:nvCxnSpPr>
          <p:spPr>
            <a:xfrm rot="5400000">
              <a:off x="5944269" y="5295225"/>
              <a:ext cx="228569" cy="1633"/>
            </a:xfrm>
            <a:prstGeom prst="straightConnector1">
              <a:avLst/>
            </a:prstGeom>
            <a:ln w="15240">
              <a:solidFill>
                <a:srgbClr val="663300"/>
              </a:solidFill>
              <a:headEnd type="none" w="lg" len="lg"/>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rot="10800000">
              <a:off x="4419858" y="5638894"/>
              <a:ext cx="609101" cy="457137"/>
            </a:xfrm>
            <a:prstGeom prst="straightConnector1">
              <a:avLst/>
            </a:prstGeom>
            <a:ln w="15240">
              <a:solidFill>
                <a:srgbClr val="663300"/>
              </a:solidFill>
              <a:prstDash val="lgDashDotDot"/>
              <a:headEnd type="triangle" w="lg" len="lg"/>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2742787" y="5487059"/>
              <a:ext cx="1067969" cy="1633"/>
            </a:xfrm>
            <a:prstGeom prst="straightConnector1">
              <a:avLst/>
            </a:prstGeom>
            <a:ln w="15240" cap="flat">
              <a:solidFill>
                <a:srgbClr val="663300"/>
              </a:solidFill>
              <a:prstDash val="sysDot"/>
              <a:round/>
              <a:headEnd type="triangle" w="lg" len="lg"/>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2514600" y="5410200"/>
              <a:ext cx="228600" cy="228600"/>
            </a:xfrm>
            <a:prstGeom prst="ellipse">
              <a:avLst/>
            </a:prstGeom>
            <a:solidFill>
              <a:srgbClr val="E8E1C2"/>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65" name="Oval 64"/>
            <p:cNvSpPr/>
            <p:nvPr/>
          </p:nvSpPr>
          <p:spPr>
            <a:xfrm>
              <a:off x="2743200" y="4953000"/>
              <a:ext cx="533400" cy="304800"/>
            </a:xfrm>
            <a:prstGeom prst="ellipse">
              <a:avLst/>
            </a:prstGeom>
            <a:solidFill>
              <a:srgbClr val="663300">
                <a:alpha val="65000"/>
              </a:srgbClr>
            </a:solidFill>
            <a:ln w="12700">
              <a:solidFill>
                <a:srgbClr val="6C5C44"/>
              </a:solidFill>
            </a:ln>
            <a:scene3d>
              <a:camera prst="orthographicFront">
                <a:rot lat="0" lon="0" rev="0"/>
              </a:camera>
              <a:lightRig rig="threePt" dir="t">
                <a:rot lat="0" lon="0" rev="1200000"/>
              </a:lightRig>
            </a:scene3d>
            <a:sp3d>
              <a:bevelT w="127000" h="127000"/>
            </a:sp3d>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66" name="Oval 65"/>
            <p:cNvSpPr/>
            <p:nvPr/>
          </p:nvSpPr>
          <p:spPr>
            <a:xfrm>
              <a:off x="3352800" y="5638800"/>
              <a:ext cx="304800" cy="457200"/>
            </a:xfrm>
            <a:prstGeom prst="ellipse">
              <a:avLst/>
            </a:prstGeom>
            <a:gradFill>
              <a:gsLst>
                <a:gs pos="0">
                  <a:srgbClr val="6C5C44"/>
                </a:gs>
                <a:gs pos="94000">
                  <a:srgbClr val="CCC099"/>
                </a:gs>
              </a:gsLst>
              <a:lin ang="16200000" scaled="0"/>
            </a:gradFill>
            <a:ln w="25400">
              <a:solidFill>
                <a:srgbClr val="CCC099"/>
              </a:solidFill>
            </a:ln>
            <a:scene3d>
              <a:camera prst="orthographicFront">
                <a:rot lat="0" lon="0" rev="0"/>
              </a:camera>
              <a:lightRig rig="threePt" dir="t">
                <a:rot lat="0" lon="0" rev="1200000"/>
              </a:lightRig>
            </a:scene3d>
            <a:sp3d>
              <a:bevelT w="38100" h="38100"/>
            </a:sp3d>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67" name="Oval 66"/>
            <p:cNvSpPr/>
            <p:nvPr/>
          </p:nvSpPr>
          <p:spPr>
            <a:xfrm>
              <a:off x="3810000" y="5257800"/>
              <a:ext cx="685800" cy="457200"/>
            </a:xfrm>
            <a:prstGeom prst="ellipse">
              <a:avLst/>
            </a:prstGeom>
            <a:gradFill>
              <a:gsLst>
                <a:gs pos="0">
                  <a:srgbClr val="663300"/>
                </a:gs>
                <a:gs pos="84000">
                  <a:srgbClr val="6C5C44"/>
                </a:gs>
              </a:gsLst>
              <a:lin ang="16200000" scaled="1"/>
            </a:gra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68" name="Oval 67"/>
            <p:cNvSpPr/>
            <p:nvPr/>
          </p:nvSpPr>
          <p:spPr>
            <a:xfrm>
              <a:off x="4800600" y="4953000"/>
              <a:ext cx="914400" cy="228600"/>
            </a:xfrm>
            <a:prstGeom prst="ellipse">
              <a:avLst/>
            </a:prstGeom>
            <a:solidFill>
              <a:srgbClr val="E8E1C2">
                <a:alpha val="80000"/>
              </a:srgbClr>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69" name="Oval 68"/>
            <p:cNvSpPr/>
            <p:nvPr/>
          </p:nvSpPr>
          <p:spPr>
            <a:xfrm>
              <a:off x="5410200" y="5410200"/>
              <a:ext cx="1295400" cy="228600"/>
            </a:xfrm>
            <a:prstGeom prst="ellipse">
              <a:avLst/>
            </a:prstGeom>
            <a:solidFill>
              <a:srgbClr val="663300">
                <a:alpha val="50000"/>
              </a:srgbClr>
            </a:solidFill>
            <a:ln>
              <a:solidFill>
                <a:srgbClr val="6C5C44"/>
              </a:solidFill>
            </a:ln>
            <a:scene3d>
              <a:camera prst="orthographicFront">
                <a:rot lat="0" lon="0" rev="0"/>
              </a:camera>
              <a:lightRig rig="threePt" dir="t">
                <a:rot lat="0" lon="0" rev="1200000"/>
              </a:lightRig>
            </a:scene3d>
            <a:sp3d>
              <a:bevelT w="127000" h="127000"/>
            </a:sp3d>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70" name="Oval 69"/>
            <p:cNvSpPr/>
            <p:nvPr/>
          </p:nvSpPr>
          <p:spPr>
            <a:xfrm>
              <a:off x="5029200" y="6019800"/>
              <a:ext cx="304800" cy="304800"/>
            </a:xfrm>
            <a:prstGeom prst="ellipse">
              <a:avLst/>
            </a:prstGeom>
            <a:gradFill>
              <a:gsLst>
                <a:gs pos="0">
                  <a:srgbClr val="6C5C44">
                    <a:alpha val="50000"/>
                  </a:srgbClr>
                </a:gs>
                <a:gs pos="94000">
                  <a:srgbClr val="CCC099">
                    <a:alpha val="50000"/>
                  </a:srgbClr>
                </a:gs>
                <a:gs pos="100000">
                  <a:schemeClr val="accent1">
                    <a:tint val="23500"/>
                    <a:satMod val="160000"/>
                  </a:schemeClr>
                </a:gs>
              </a:gsLst>
              <a:lin ang="16200000" scaled="0"/>
            </a:gradFill>
            <a:ln>
              <a:solidFill>
                <a:srgbClr val="6C5C44"/>
              </a:solidFill>
            </a:ln>
            <a:scene3d>
              <a:camera prst="orthographicFront">
                <a:rot lat="0" lon="0" rev="0"/>
              </a:camera>
              <a:lightRig rig="threePt" dir="t">
                <a:rot lat="0" lon="0" rev="1200000"/>
              </a:lightRig>
            </a:scene3d>
            <a:sp3d>
              <a:bevelT w="127000" h="127000"/>
            </a:sp3d>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71" name="Oval 70"/>
            <p:cNvSpPr/>
            <p:nvPr/>
          </p:nvSpPr>
          <p:spPr>
            <a:xfrm>
              <a:off x="5867400" y="4800600"/>
              <a:ext cx="381000" cy="381000"/>
            </a:xfrm>
            <a:prstGeom prst="ellipse">
              <a:avLst/>
            </a:prstGeom>
            <a:gradFill>
              <a:gsLst>
                <a:gs pos="0">
                  <a:srgbClr val="6C5C44"/>
                </a:gs>
                <a:gs pos="94000">
                  <a:srgbClr val="CCC099"/>
                </a:gs>
              </a:gsLst>
              <a:lin ang="16200000" scaled="0"/>
            </a:gradFill>
            <a:ln w="19050">
              <a:solidFill>
                <a:srgbClr val="CCC099"/>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cxnSp>
          <p:nvCxnSpPr>
            <p:cNvPr id="72" name="Straight Arrow Connector 71"/>
            <p:cNvCxnSpPr/>
            <p:nvPr/>
          </p:nvCxnSpPr>
          <p:spPr>
            <a:xfrm flipV="1">
              <a:off x="3200021" y="4896046"/>
              <a:ext cx="2666657" cy="76734"/>
            </a:xfrm>
            <a:prstGeom prst="straightConnector1">
              <a:avLst/>
            </a:prstGeom>
            <a:ln w="15240">
              <a:solidFill>
                <a:srgbClr val="663300"/>
              </a:solidFill>
              <a:prstDash val="lgDashDotDot"/>
              <a:headEnd type="triangle" w="lg" len="lg"/>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43" name="Content Placeholder 2"/>
          <p:cNvSpPr txBox="1">
            <a:spLocks/>
          </p:cNvSpPr>
          <p:nvPr/>
        </p:nvSpPr>
        <p:spPr bwMode="auto">
          <a:xfrm>
            <a:off x="5027613" y="1682750"/>
            <a:ext cx="3130550" cy="935038"/>
          </a:xfrm>
          <a:prstGeom prst="rect">
            <a:avLst/>
          </a:prstGeom>
          <a:noFill/>
          <a:ln w="9525">
            <a:noFill/>
            <a:miter lim="800000"/>
            <a:headEnd/>
            <a:tailEnd/>
          </a:ln>
        </p:spPr>
        <p:txBody>
          <a:bodyPr/>
          <a:lstStyle/>
          <a:p>
            <a:pPr algn="r" defTabSz="914400">
              <a:spcBef>
                <a:spcPct val="20000"/>
              </a:spcBef>
            </a:pPr>
            <a:r>
              <a:rPr lang="en-US" sz="2000" i="1">
                <a:solidFill>
                  <a:srgbClr val="663300"/>
                </a:solidFill>
                <a:latin typeface="Verdana" pitchFamily="34" charset="0"/>
              </a:rPr>
              <a:t>System-wide </a:t>
            </a:r>
            <a:br>
              <a:rPr lang="en-US" sz="2000" i="1">
                <a:solidFill>
                  <a:srgbClr val="663300"/>
                </a:solidFill>
                <a:latin typeface="Verdana" pitchFamily="34" charset="0"/>
              </a:rPr>
            </a:br>
            <a:r>
              <a:rPr lang="en-US" sz="2000" i="1">
                <a:solidFill>
                  <a:srgbClr val="663300"/>
                </a:solidFill>
                <a:latin typeface="Verdana" pitchFamily="34" charset="0"/>
              </a:rPr>
              <a:t>patterns emerge</a:t>
            </a:r>
          </a:p>
        </p:txBody>
      </p:sp>
      <p:sp>
        <p:nvSpPr>
          <p:cNvPr id="59398" name="TextBox 36"/>
          <p:cNvSpPr txBox="1">
            <a:spLocks noChangeArrowheads="1"/>
          </p:cNvSpPr>
          <p:nvPr/>
        </p:nvSpPr>
        <p:spPr bwMode="auto">
          <a:xfrm>
            <a:off x="254000" y="6215063"/>
            <a:ext cx="3165475" cy="522287"/>
          </a:xfrm>
          <a:prstGeom prst="rect">
            <a:avLst/>
          </a:prstGeom>
          <a:noFill/>
          <a:ln w="9525">
            <a:noFill/>
            <a:miter lim="800000"/>
            <a:headEnd/>
            <a:tailEnd/>
          </a:ln>
        </p:spPr>
        <p:txBody>
          <a:bodyPr>
            <a:spAutoFit/>
          </a:bodyPr>
          <a:lstStyle/>
          <a:p>
            <a:r>
              <a:rPr lang="en-US" sz="1400"/>
              <a:t>Courtesy of G. Eoyang, </a:t>
            </a:r>
            <a:br>
              <a:rPr lang="en-US" sz="1400"/>
            </a:br>
            <a:r>
              <a:rPr lang="en-US" sz="1400"/>
              <a:t>Human System Dynamics Institute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18822</TotalTime>
  <Words>2076</Words>
  <Application>Microsoft Macintosh PowerPoint</Application>
  <PresentationFormat>On-screen Show (4:3)</PresentationFormat>
  <Paragraphs>366</Paragraphs>
  <Slides>38</Slides>
  <Notes>29</Notes>
  <HiddenSlides>0</HiddenSlides>
  <MMClips>0</MMClips>
  <ScaleCrop>false</ScaleCrop>
  <HeadingPairs>
    <vt:vector size="4" baseType="variant">
      <vt:variant>
        <vt:lpstr>Design Template</vt:lpstr>
      </vt:variant>
      <vt:variant>
        <vt:i4>3</vt:i4>
      </vt:variant>
      <vt:variant>
        <vt:lpstr>Slide Titles</vt:lpstr>
      </vt:variant>
      <vt:variant>
        <vt:i4>38</vt:i4>
      </vt:variant>
    </vt:vector>
  </HeadingPairs>
  <TitlesOfParts>
    <vt:vector size="41" baseType="lpstr">
      <vt:lpstr>Office Theme</vt:lpstr>
      <vt:lpstr>Office Theme</vt:lpstr>
      <vt:lpstr>Office Theme</vt:lpstr>
      <vt:lpstr>   Systems Thinking and Evaluation Beverly Parsons, PhD Patricia Jessup, PhD InSites www.insites.org    </vt:lpstr>
      <vt:lpstr>Slide 2</vt:lpstr>
      <vt:lpstr>Slide 3</vt:lpstr>
      <vt:lpstr>Phases of Evaluation: Terminology </vt:lpstr>
      <vt:lpstr>Slide 5</vt:lpstr>
      <vt:lpstr>Slide 6</vt:lpstr>
      <vt:lpstr>Slide 7</vt:lpstr>
      <vt:lpstr>Complex Adaptive System (CAS) Self-organizing System</vt:lpstr>
      <vt:lpstr>Complex Adaptive System (CAS) Self-organizing System</vt:lpstr>
      <vt:lpstr>Slide 10</vt:lpstr>
      <vt:lpstr>Slide 11</vt:lpstr>
      <vt:lpstr>Slide 12</vt:lpstr>
      <vt:lpstr>Slide 13</vt:lpstr>
      <vt:lpstr>Slide 14</vt:lpstr>
      <vt:lpstr>Slide 15</vt:lpstr>
      <vt:lpstr>Slide 16</vt:lpstr>
      <vt:lpstr>Slide 17</vt:lpstr>
      <vt:lpstr>Slide 18</vt:lpstr>
      <vt:lpstr>ZIPPER</vt:lpstr>
      <vt:lpstr>Slide 20</vt:lpstr>
      <vt:lpstr>Slide 21</vt:lpstr>
      <vt:lpstr>Slide 22</vt:lpstr>
      <vt:lpstr>Slide 23</vt:lpstr>
      <vt:lpstr>Slide 24</vt:lpstr>
      <vt:lpstr>Slide 25</vt:lpstr>
      <vt:lpstr>Complex Systems (Illustrating Visibility and Depth)</vt:lpstr>
      <vt:lpstr>Understanding and Influencing  Complex Systems</vt:lpstr>
      <vt:lpstr>Understanding and Influencing  Complex Systems</vt:lpstr>
      <vt:lpstr>System Dynamics Related to  Certainty and Agreement</vt:lpstr>
      <vt:lpstr>Slide 30</vt:lpstr>
      <vt:lpstr>Slide 31</vt:lpstr>
      <vt:lpstr>Slide 32</vt:lpstr>
      <vt:lpstr>Slide 33</vt:lpstr>
      <vt:lpstr>Complex Systems (Illustrating Visibility and Depth)</vt:lpstr>
      <vt:lpstr>Understanding and Influencing  Complex Systems</vt:lpstr>
      <vt:lpstr>Slide 36</vt:lpstr>
      <vt:lpstr>Four Phases of Evaluation</vt:lpstr>
      <vt:lpstr>Slide 38</vt:lpstr>
    </vt:vector>
  </TitlesOfParts>
  <Company>InSits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Kathy Wyckoff</dc:creator>
  <cp:lastModifiedBy>Beverly Parsons</cp:lastModifiedBy>
  <cp:revision>151</cp:revision>
  <cp:lastPrinted>2012-07-15T20:01:17Z</cp:lastPrinted>
  <dcterms:created xsi:type="dcterms:W3CDTF">2012-07-15T19:55:28Z</dcterms:created>
  <dcterms:modified xsi:type="dcterms:W3CDTF">2012-07-15T20:02:09Z</dcterms:modified>
</cp:coreProperties>
</file>